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233" r:id="rId4"/>
    <p:sldId id="385" r:id="rId5"/>
    <p:sldId id="350" r:id="rId6"/>
    <p:sldId id="351" r:id="rId7"/>
    <p:sldId id="352" r:id="rId8"/>
    <p:sldId id="353" r:id="rId9"/>
    <p:sldId id="354" r:id="rId10"/>
    <p:sldId id="381" r:id="rId11"/>
    <p:sldId id="333" r:id="rId12"/>
    <p:sldId id="402" r:id="rId13"/>
    <p:sldId id="1239" r:id="rId14"/>
    <p:sldId id="406" r:id="rId15"/>
    <p:sldId id="2235" r:id="rId16"/>
    <p:sldId id="2234" r:id="rId17"/>
    <p:sldId id="405" r:id="rId18"/>
    <p:sldId id="407" r:id="rId19"/>
    <p:sldId id="408" r:id="rId20"/>
    <p:sldId id="409" r:id="rId21"/>
    <p:sldId id="410" r:id="rId22"/>
    <p:sldId id="416" r:id="rId23"/>
    <p:sldId id="346" r:id="rId24"/>
    <p:sldId id="411" r:id="rId25"/>
    <p:sldId id="348" r:id="rId26"/>
    <p:sldId id="1241" r:id="rId27"/>
    <p:sldId id="387" r:id="rId28"/>
    <p:sldId id="413" r:id="rId29"/>
    <p:sldId id="480" r:id="rId30"/>
    <p:sldId id="479" r:id="rId3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6" userDrawn="1">
          <p15:clr>
            <a:srgbClr val="A4A3A4"/>
          </p15:clr>
        </p15:guide>
        <p15:guide id="3" pos="3871" userDrawn="1">
          <p15:clr>
            <a:srgbClr val="A4A3A4"/>
          </p15:clr>
        </p15:guide>
        <p15:guide id="4" pos="70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CC"/>
    <a:srgbClr val="3366CC"/>
    <a:srgbClr val="003399"/>
    <a:srgbClr val="0066FF"/>
    <a:srgbClr val="376092"/>
    <a:srgbClr val="40404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8" autoAdjust="0"/>
    <p:restoredTop sz="86382" autoAdjust="0"/>
  </p:normalViewPr>
  <p:slideViewPr>
    <p:cSldViewPr showGuides="1">
      <p:cViewPr varScale="1">
        <p:scale>
          <a:sx n="55" d="100"/>
          <a:sy n="55" d="100"/>
        </p:scale>
        <p:origin x="572" y="28"/>
      </p:cViewPr>
      <p:guideLst>
        <p:guide orient="horz" pos="2160"/>
        <p:guide pos="666"/>
        <p:guide pos="3871"/>
        <p:guide pos="7014"/>
      </p:guideLst>
    </p:cSldViewPr>
  </p:slideViewPr>
  <p:outlineViewPr>
    <p:cViewPr>
      <p:scale>
        <a:sx n="33" d="100"/>
        <a:sy n="33" d="100"/>
      </p:scale>
      <p:origin x="0" y="-15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1" d="100"/>
          <a:sy n="71" d="100"/>
        </p:scale>
        <p:origin x="2228" y="-1580"/>
      </p:cViewPr>
      <p:guideLst>
        <p:guide orient="horz" pos="3107"/>
        <p:guide pos="212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583905" y="175345"/>
            <a:ext cx="2664296" cy="493315"/>
          </a:xfrm>
          <a:prstGeom prst="rect">
            <a:avLst/>
          </a:prstGeom>
        </p:spPr>
        <p:txBody>
          <a:bodyPr vert="horz" lIns="90754" tIns="45377" rIns="90754" bIns="45377" rtlCol="0" anchor="ctr" anchorCtr="0"/>
          <a:lstStyle>
            <a:lvl1pPr algn="r">
              <a:defRPr sz="1200"/>
            </a:lvl1pPr>
          </a:lstStyle>
          <a:p>
            <a:r>
              <a:rPr lang="cs-CZ" b="1" dirty="0"/>
              <a:t>Modul 3 „Zdroje, vzorek, metody“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51557" y="9371287"/>
            <a:ext cx="2664296" cy="350402"/>
          </a:xfrm>
          <a:prstGeom prst="rect">
            <a:avLst/>
          </a:prstGeom>
        </p:spPr>
        <p:txBody>
          <a:bodyPr vert="horz" lIns="90754" tIns="45377" rIns="90754" bIns="45377" rtlCol="0" anchor="ctr"/>
          <a:lstStyle>
            <a:lvl1pPr algn="l">
              <a:defRPr sz="1200"/>
            </a:lvl1pPr>
          </a:lstStyle>
          <a:p>
            <a:r>
              <a:rPr lang="cs-CZ" sz="1000" b="1" dirty="0"/>
              <a:t>Úvod do evaluací 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A4EAF-B635-4864-99FA-D5CD16B7BE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56526"/>
            <a:ext cx="2664296" cy="3506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736D6F63-A85D-442B-99A6-2EB94777FCA8}" type="slidenum">
              <a:rPr lang="cs-CZ" sz="1000" b="1" smtClean="0"/>
              <a:t>‹#›</a:t>
            </a:fld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420924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5406C4C0-89B0-4B76-A8CB-C799D7F056EF}" type="datetimeFigureOut">
              <a:rPr lang="cs-CZ" smtClean="0"/>
              <a:pPr/>
              <a:t>27.11.2023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EDD7BDB-743A-4784-9715-2FA3CE9F46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0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91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9A7972BB-2811-3051-48A8-C1918D82E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E68317-F360-4DC2-89B4-B6AF070642B4}" type="slidenum">
              <a:rPr lang="cs-CZ" altLang="cs-CZ" sz="1200" b="0" smtClean="0">
                <a:solidFill>
                  <a:srgbClr val="000000"/>
                </a:solidFill>
              </a:rPr>
              <a:pPr/>
              <a:t>3</a:t>
            </a:fld>
            <a:endParaRPr lang="cs-CZ" altLang="cs-CZ" sz="1200" b="0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7526CF4-5641-DC36-F8BC-9EE19AE26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4CE5F63-8DE5-F510-F3CE-7B18FC78C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54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80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259A-D70C-486D-86BD-E0CED0F669F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1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921" y="1712894"/>
            <a:ext cx="10038080" cy="1848036"/>
          </a:xfrm>
        </p:spPr>
        <p:txBody>
          <a:bodyPr>
            <a:noAutofit/>
          </a:bodyPr>
          <a:lstStyle>
            <a:lvl1pPr algn="ctr">
              <a:defRPr sz="6000">
                <a:solidFill>
                  <a:srgbClr val="37609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829" y="4473116"/>
            <a:ext cx="10053410" cy="9906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1068829" y="3825044"/>
            <a:ext cx="10053410" cy="0"/>
          </a:xfrm>
          <a:prstGeom prst="line">
            <a:avLst/>
          </a:prstGeom>
          <a:ln w="38100">
            <a:solidFill>
              <a:srgbClr val="376092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3199" y="476672"/>
            <a:ext cx="2905309" cy="864000"/>
          </a:xfrm>
          <a:prstGeom prst="rect">
            <a:avLst/>
          </a:prstGeom>
          <a:noFill/>
        </p:spPr>
      </p:pic>
      <p:pic>
        <p:nvPicPr>
          <p:cNvPr id="7" name="Obrázek 3" descr="logo_N01_F01-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5469" y="620688"/>
            <a:ext cx="2172239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53" y="980728"/>
            <a:ext cx="11135782" cy="457250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9379" y="33265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340768"/>
            <a:ext cx="5472608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353860"/>
            <a:ext cx="5212837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7384" y="260648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390" y="188640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949" y="1268760"/>
            <a:ext cx="7244178" cy="482453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2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03" y="1268760"/>
            <a:ext cx="3564876" cy="489654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655887" y="3172704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71400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232756"/>
            <a:ext cx="11155680" cy="489654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5390" y="296652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390" y="1160748"/>
            <a:ext cx="11135782" cy="4536504"/>
          </a:xfrm>
        </p:spPr>
        <p:txBody>
          <a:bodyPr vert="eaVert" anchor="t" anchorCtr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390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477934" y="6602419"/>
            <a:ext cx="609600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15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843" y="87271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7" y="1556792"/>
            <a:ext cx="11135782" cy="4068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rgbClr val="404040"/>
                </a:solidFill>
                <a:latin typeface="+mj-lt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" y="-11482"/>
            <a:ext cx="12213204" cy="272130"/>
          </a:xfrm>
          <a:prstGeom prst="rect">
            <a:avLst/>
          </a:prstGeom>
          <a:solidFill>
            <a:srgbClr val="376092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Přímá spojnice 13"/>
          <p:cNvCxnSpPr/>
          <p:nvPr userDrawn="1"/>
        </p:nvCxnSpPr>
        <p:spPr bwMode="auto">
          <a:xfrm>
            <a:off x="0" y="332656"/>
            <a:ext cx="12192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889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</p:cxnSp>
      <p:sp>
        <p:nvSpPr>
          <p:cNvPr id="4" name="Obdélník 3"/>
          <p:cNvSpPr/>
          <p:nvPr userDrawn="1"/>
        </p:nvSpPr>
        <p:spPr>
          <a:xfrm>
            <a:off x="1" y="-11482"/>
            <a:ext cx="12213204" cy="74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2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81" r:id="rId9"/>
  </p:sldLayoutIdLst>
  <p:hf hdr="0" ftr="0" dt="0"/>
  <p:txStyles>
    <p:titleStyle>
      <a:lvl1pPr algn="l" defTabSz="914423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7" indent="-274327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75" indent="-274327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701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28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34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61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2000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615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942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system.com/sscalc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botoolbox.org/" TargetMode="External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resource/tool/be_planning_tool" TargetMode="External"/><Relationship Id="rId2" Type="http://schemas.openxmlformats.org/officeDocument/2006/relationships/hyperlink" Target="https://www.betterevalu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knowledge.worldbank.org/handle/10986/34962" TargetMode="External"/><Relationship Id="rId5" Type="http://schemas.openxmlformats.org/officeDocument/2006/relationships/hyperlink" Target="https://www.unicef.org/evaldatabase/" TargetMode="External"/><Relationship Id="rId4" Type="http://schemas.openxmlformats.org/officeDocument/2006/relationships/hyperlink" Target="https://www.unicef.org/evaluatio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XaJ7sa7q-8" TargetMode="External"/><Relationship Id="rId2" Type="http://schemas.openxmlformats.org/officeDocument/2006/relationships/hyperlink" Target="https://www.youtube.com/watch?v=MXaJ7sa7q-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4fbY5Ynvw" TargetMode="External"/><Relationship Id="rId2" Type="http://schemas.openxmlformats.org/officeDocument/2006/relationships/hyperlink" Target="https://www.youtube.com/@michaelquinnpatton8730/video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waCXYUL4Ixo" TargetMode="External"/><Relationship Id="rId4" Type="http://schemas.openxmlformats.org/officeDocument/2006/relationships/hyperlink" Target="https://www.youtube.com/watch?v=Uz3K_tH7jA0&amp;list=PLb5uJTiHgbUABZJvPOmlRSUhjCNc-5H9X&amp;index=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3572" y="1616968"/>
            <a:ext cx="7528560" cy="184803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evaluací</a:t>
            </a:r>
            <a:endParaRPr lang="cs-CZ" b="1" dirty="0">
              <a:solidFill>
                <a:srgbClr val="40404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6996" y="4365104"/>
            <a:ext cx="7558842" cy="14041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3200" b="1" dirty="0">
                <a:solidFill>
                  <a:srgbClr val="0066CC"/>
                </a:solidFill>
                <a:cs typeface="Calibri" panose="020F0502020204030204" pitchFamily="34" charset="0"/>
              </a:rPr>
              <a:t>Vladimír </a:t>
            </a:r>
            <a:r>
              <a:rPr lang="cs-CZ" sz="3200" b="1" dirty="0" err="1">
                <a:solidFill>
                  <a:srgbClr val="0066CC"/>
                </a:solidFill>
                <a:cs typeface="Calibri" panose="020F0502020204030204" pitchFamily="34" charset="0"/>
              </a:rPr>
              <a:t>Kváča</a:t>
            </a:r>
            <a:r>
              <a:rPr lang="cs-CZ" sz="3200" b="1" dirty="0">
                <a:solidFill>
                  <a:srgbClr val="0066CC"/>
                </a:solidFill>
                <a:cs typeface="Calibri" panose="020F0502020204030204" pitchFamily="34" charset="0"/>
              </a:rPr>
              <a:t>, Daniel Svoboda</a:t>
            </a:r>
          </a:p>
        </p:txBody>
      </p:sp>
      <p:sp>
        <p:nvSpPr>
          <p:cNvPr id="4" name="Obdélník 8"/>
          <p:cNvSpPr>
            <a:spLocks noChangeArrowheads="1"/>
          </p:cNvSpPr>
          <p:nvPr/>
        </p:nvSpPr>
        <p:spPr bwMode="auto">
          <a:xfrm>
            <a:off x="1523492" y="584127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Česká evaluační společnost, </a:t>
            </a:r>
            <a:r>
              <a:rPr lang="cs-CZ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Máchova 469/23, 120 00 Praha 2, e-mail: ces@czecheval.cz, https://czecheval.cz/</a:t>
            </a: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567942" y="294928"/>
            <a:ext cx="7164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Velikost vzorku pro malé i velké populace</a:t>
            </a:r>
          </a:p>
        </p:txBody>
      </p:sp>
      <p:sp>
        <p:nvSpPr>
          <p:cNvPr id="33" name="Textfeld 7">
            <a:extLst>
              <a:ext uri="{FF2B5EF4-FFF2-40B4-BE49-F238E27FC236}">
                <a16:creationId xmlns:a16="http://schemas.microsoft.com/office/drawing/2014/main" id="{B1881F1C-0DDD-44D4-8568-869A8EFF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7" y="5481228"/>
            <a:ext cx="787241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800"/>
              </a:spcBef>
              <a:buClrTx/>
              <a:buNone/>
              <a:defRPr/>
            </a:pPr>
            <a:r>
              <a:rPr kumimoji="0" lang="en-US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Sample Size Calculator</a:t>
            </a:r>
            <a:endParaRPr kumimoji="0" lang="cs-CZ" altLang="cs-CZ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spcBef>
                <a:spcPts val="0"/>
              </a:spcBef>
              <a:buClrTx/>
              <a:buNone/>
              <a:defRPr/>
            </a:pPr>
            <a:r>
              <a:rPr kumimoji="0" lang="en-US" alt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https://www.surveysystem.com/sscalc.htm</a:t>
            </a:r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A5991A1E-B8FD-4CD0-ABD6-F7F695490132}"/>
              </a:ext>
            </a:extLst>
          </p:cNvPr>
          <p:cNvGraphicFramePr>
            <a:graphicFrameLocks noGrp="1"/>
          </p:cNvGraphicFramePr>
          <p:nvPr/>
        </p:nvGraphicFramePr>
        <p:xfrm>
          <a:off x="2247107" y="1124744"/>
          <a:ext cx="7762875" cy="4222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43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noProof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noProof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</a:t>
                      </a:r>
                      <a:r>
                        <a:rPr lang="en-US" sz="2400" baseline="0" noProof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Confidence interval</a:t>
                      </a:r>
                      <a:endParaRPr lang="en-US" sz="2400" noProof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±3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±5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±10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5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169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516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787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357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964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1056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383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1 000 000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1066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8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10 000 000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1067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18148" marR="18148" marT="9073" marB="9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060045-8159-1649-CADF-06AC879C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9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1644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 nutné zvážit při výběru metod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884476" y="2168860"/>
            <a:ext cx="8496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ts val="18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Rozsah a hloubku (detailnost) požadovaných informací</a:t>
            </a:r>
          </a:p>
          <a:p>
            <a:pPr marL="266700" indent="-266700">
              <a:spcBef>
                <a:spcPts val="18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Strukturované nebo nestrukturované průzkumy</a:t>
            </a:r>
          </a:p>
          <a:p>
            <a:pPr marL="266700" indent="-266700">
              <a:spcBef>
                <a:spcPts val="18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Rušivé (obtěžující) nebo nenápadné metody</a:t>
            </a:r>
          </a:p>
          <a:p>
            <a:pPr marL="266700" indent="-266700">
              <a:spcBef>
                <a:spcPts val="18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Jednorázový nebo opakovaný průzkum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BB0EBB-DC9D-1A7A-CD2D-DF7E737D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7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621211" y="332656"/>
            <a:ext cx="702158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Metody sběru informací/dat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343472" y="1412776"/>
            <a:ext cx="9721080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Rešerše existujících zdrojů informací/dat</a:t>
            </a:r>
          </a:p>
          <a:p>
            <a:pPr marL="271463" indent="-271463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Big data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Logs and Diaries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Official Statistics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Peer/Expert Reviews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Evaluations and Research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Project Records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Reputational Monitoring Dashboard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Stories (Anecdote)</a:t>
            </a:r>
            <a:endParaRPr lang="cs-CZ" sz="2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Sběr informací od jednotlivců</a:t>
            </a:r>
          </a:p>
          <a:p>
            <a:pPr marL="271463" indent="-271463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Deliberative Opinion Polls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Diaries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Seasonal Calendars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 Attainment Scales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Hierarchical card sort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Sketch Mapping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Interviews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PhotoVoice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Photolanguage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Polling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Booth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Opinion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Poll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Voting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Keypad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technology, Mobile Data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Collection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Projective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Techniques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Questionnaires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Surveys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71463" indent="-2714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52486BB-C1A2-CF3C-5672-766C0EAB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76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621211" y="332656"/>
            <a:ext cx="702158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Metody sběru informací/dat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415480" y="1124744"/>
            <a:ext cx="9433048" cy="51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Sběr informací od skupin</a:t>
            </a:r>
          </a:p>
          <a:p>
            <a:pPr marL="271463" indent="-271463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After Action Review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Brainstorming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Card Visualization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Concept Mapping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Delphi Study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Dotmocracy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Fishbowl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Future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Search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Conference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Interviews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groups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Focus Group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Discussions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Simulation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and role-play, SWOT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World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Cafe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Writeshop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Social 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mapping</a:t>
            </a:r>
            <a:endParaRPr lang="cs-CZ" sz="2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Sběr informací z pozorování</a:t>
            </a:r>
          </a:p>
          <a:p>
            <a:pPr marL="271463" indent="-271463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Field Trips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Non-participant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/Participant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Observation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Photography/video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Transect walk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Social media</a:t>
            </a:r>
            <a:endParaRPr lang="cs-CZ" sz="2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Přímá měření, experimenty</a:t>
            </a:r>
          </a:p>
          <a:p>
            <a:pPr marL="271463" indent="-271463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Biofyzikální, (</a:t>
            </a:r>
            <a:r>
              <a:rPr lang="cs-CZ" sz="2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geo</a:t>
            </a:r>
            <a:r>
              <a:rPr 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)chemická, geografická, demografická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EE3CAA8-C2E4-99DB-EA8C-579AACA4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14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od jednotlivců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E23AB5-11B5-EC80-91B2-F1BA826F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5491-A75E-58C2-F448-CA570CD105EC}"/>
              </a:ext>
            </a:extLst>
          </p:cNvPr>
          <p:cNvSpPr>
            <a:spLocks/>
          </p:cNvSpPr>
          <p:nvPr/>
        </p:nvSpPr>
        <p:spPr bwMode="auto">
          <a:xfrm>
            <a:off x="767408" y="1305292"/>
            <a:ext cx="10620000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Deliberative Opinion Polls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Názory informovaných respondentů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Diaries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Dlouhodobý sběr dat</a:t>
            </a:r>
          </a:p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Calendars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cyklických změn dat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Attainment Scales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Hodnocení oproti očekávání na škále od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 (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mnohem horší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+2 (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mnohem lepší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Hierarchical card sort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Participativní hodnocení</a:t>
            </a:r>
          </a:p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Sketch Mapping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Vizualizace „geografických“ dat</a:t>
            </a:r>
          </a:p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Interviews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Rozhovory konvergentní, strukturované, nestrukturované, hloubkové, s klíčovými respondenty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(nebo také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 – Computer-assisted personal interviews, CAWI – Computer assisted web interview, CATI – Computer-assisted telephone interview)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2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od jednotlivců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E23AB5-11B5-EC80-91B2-F1BA826F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5491-A75E-58C2-F448-CA570CD105EC}"/>
              </a:ext>
            </a:extLst>
          </p:cNvPr>
          <p:cNvSpPr>
            <a:spLocks/>
          </p:cNvSpPr>
          <p:nvPr/>
        </p:nvSpPr>
        <p:spPr bwMode="auto">
          <a:xfrm>
            <a:off x="911424" y="1269328"/>
            <a:ext cx="10476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0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PhotoVoice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participativního hodnocení pomocí fotodokumentace (zapojení ohrožených skupin)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Photolanguage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Diskuse s využitím výběru inspirativních fotografií (jako metafor)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Polling Booth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Anonymní sběr citlivých informací</a:t>
            </a:r>
          </a:p>
          <a:p>
            <a:pPr marL="271463" lvl="0" indent="-271463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Poll (Voting)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Rychlý sběr anonymních názorů, na místě nebo prostřednictvím webu či mobilních telefonů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Postcards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krátkých zpráv</a:t>
            </a:r>
          </a:p>
          <a:p>
            <a:pPr marL="271463" lvl="0" indent="-271463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Keypad technology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Hodnocení od velkých skupin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Data Collection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Využití chytrých telefonů, tabletů, např.</a:t>
            </a:r>
          </a:p>
          <a:p>
            <a:pPr marL="728663" lvl="1" indent="-271463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Mentimeter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https://www.mentimeter.com/</a:t>
            </a:r>
            <a:endParaRPr lang="cs-CZ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8663" lvl="1" indent="-271463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KoBo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Collect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https://www.kobotoolbox.org/</a:t>
            </a:r>
            <a:r>
              <a:rPr lang="cs-CZ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https://www.youtube.com/watch?v=4PNtT51h3CQ&amp;feature=youtu.be</a:t>
            </a:r>
            <a:r>
              <a:rPr lang="cs-CZ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0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od jednotlivců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954970" y="1448780"/>
            <a:ext cx="84249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Projective Techniques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Účastníci vybírají jeden nebo dva obrázky pro ilustraci svých komentářů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Questionnaires (or Surveys):</a:t>
            </a:r>
          </a:p>
          <a:p>
            <a:pPr marL="720725" lvl="1" indent="-263525">
              <a:lnSpc>
                <a:spcPct val="11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 Questionnaires</a:t>
            </a:r>
          </a:p>
          <a:p>
            <a:pPr marL="720725" lvl="1" indent="-263525">
              <a:lnSpc>
                <a:spcPct val="11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to Face Questionnaires</a:t>
            </a:r>
          </a:p>
          <a:p>
            <a:pPr marL="720725" lvl="1" indent="-263525">
              <a:lnSpc>
                <a:spcPct val="11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Questionnaires</a:t>
            </a:r>
          </a:p>
          <a:p>
            <a:pPr marL="720725" lvl="1" indent="-263525">
              <a:lnSpc>
                <a:spcPct val="11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Questionnaires</a:t>
            </a:r>
          </a:p>
          <a:p>
            <a:pPr marL="720725" lvl="1" indent="-263525">
              <a:lnSpc>
                <a:spcPct val="11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 questionnaires (posting hard copies to participants to be returned)</a:t>
            </a:r>
          </a:p>
          <a:p>
            <a:pPr marL="720725" lvl="1" indent="-263525">
              <a:lnSpc>
                <a:spcPct val="11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Telephone Questionnaires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E23AB5-11B5-EC80-91B2-F1BA826F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2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od skupin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541494" y="1700808"/>
            <a:ext cx="9109012" cy="40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Action Review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Otevřená týmová diskuse o úkolech, aktivitách nebo projektech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Brainstorming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Společná identifikace všech možných řešení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 Visualization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 brainstormingu s využitím karet pro vyjádření názoru na konkrétní nápad nebo problém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Mapping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Vizualizace propojení různých řešení či problémů (také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 map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 map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Delphi Study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Iterativní sběr názorů od různých expertů nebo skupin s cílem najít konsensus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FEF287-09DC-5930-353E-2EAC5D85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64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od skupin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577498" y="1628800"/>
            <a:ext cx="9037004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Dotmocracy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názorů na míru souhlasu s konkrétními názory ve větší skupině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Fishbowl Technique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Skupinová diskuse s využitím menší diskutující skupiny, zbytek účastníků diskusi pozoruje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Search Conference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Identifikace společné vize budoucnosti prostřednictvím konference na dané téma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Interviews with groups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Skupinový rozhovor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Group Discussions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Moderovaná diskuse menší (homogenní) skupiny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7B07CB-975B-BBB5-9179-747AF347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8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od skupin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972972" y="1340768"/>
            <a:ext cx="8388932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and role-play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identifikaci problémů i motivací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 Analysis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Společné posuzování silných a slabých stránek, ohrožení a příležitostí při tvorbě strategií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Cafe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skupinové diskuse o konkrétním tématu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Writeshop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s přípravou, prezentací, hodnocením        a konečnou úpravou dokumentů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mapping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Identifikace domácností na základě předem definovaných sociálně-ekonomických faktorů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ORID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Reflective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Interpretive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Decisional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Diskuse    o cílech, pocitech, interpretaci problémů, rozhodnutích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BA8839-5CED-1B21-38DB-6132E8C2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31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3412" y="1712894"/>
            <a:ext cx="10585176" cy="1848036"/>
          </a:xfrm>
        </p:spPr>
        <p:txBody>
          <a:bodyPr/>
          <a:lstStyle/>
          <a:p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Blok třetí</a:t>
            </a:r>
            <a:b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i="1" dirty="0">
                <a:cs typeface="Calibri" panose="020F0502020204030204" pitchFamily="34" charset="0"/>
              </a:rPr>
              <a:t>Zdroje a vzorek dat, metody sběru a analýzy dat</a:t>
            </a:r>
            <a:br>
              <a:rPr lang="cs-CZ" sz="3600" i="1" dirty="0">
                <a:cs typeface="Calibri" panose="020F0502020204030204" pitchFamily="34" charset="0"/>
              </a:rPr>
            </a:br>
            <a:r>
              <a:rPr lang="cs-CZ" sz="3600" i="1" dirty="0">
                <a:cs typeface="Calibri" panose="020F0502020204030204" pitchFamily="34" charset="0"/>
              </a:rPr>
              <a:t>14.00 – 15.30</a:t>
            </a:r>
            <a:endParaRPr lang="cs-CZ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informací z pozorování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335485" y="1268760"/>
            <a:ext cx="9663905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Field Trips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Účastníci navštěvují konkrétní místa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Non-participant Observation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Pozorování bez aktivní účasti (osobní, audio, video)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Observation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Identifikace přístupů z pozice přímého účastníka (rušivé / nerušivé)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Photography/video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Identifikace změn na základě srovnání záběrů v průběhu času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Transect walk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Získávání dat pozorováním lidí, prostředí, zdrojů v průběhu procházení zájmovou lokalitou nebo komunitou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cs-CZ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Sledování činnosti (např. Facebook, Twitter, návštěvy webových stránek, reakce návštěvníků, atd.)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EABF63-66B8-7CCC-E149-CF306C1A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20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Přímá měření, experimenty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486918" y="1700808"/>
            <a:ext cx="9361040" cy="40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lnSpc>
                <a:spcPct val="110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Biophysical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Měření biologických nebo fyzikálních změn v průběhu času (konkrétních indikátorů předem stanovenou metodou)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9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(Geo)chemical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Měření změn chemických parametrů v průběhu času (např. kontaminace půdy, vody, ovzduší)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lnSpc>
                <a:spcPct val="110000"/>
              </a:lnSpc>
              <a:spcBef>
                <a:spcPts val="9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Geographical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Získávání geografických informací o lidech či zájmových objektech (např. lokality s vysokým výskytem nemocí nebo místa poskytování sledovaných služeb)</a:t>
            </a:r>
          </a:p>
          <a:p>
            <a:pPr marL="268288" indent="-268288">
              <a:lnSpc>
                <a:spcPct val="110000"/>
              </a:lnSpc>
              <a:spcBef>
                <a:spcPts val="900"/>
              </a:spcBef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Demographical / Anthropometric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Např. průzkumy podvýživy či dětské úmrtnosti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60EFD4-3BBD-DF17-97B2-8FEC4723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37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Zajímavé zdroje informací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253462" y="1556792"/>
            <a:ext cx="9685076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https://www.betterevaluation.org/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e.g., Rainbow Framework:</a:t>
            </a: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https://www.betterevaluation.org/en/resource/tool/be_planning_tool</a:t>
            </a: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https://www.unicef.org/evaluation/</a:t>
            </a: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https://www.unicef.org/evaldatabase/</a:t>
            </a:r>
            <a:endParaRPr lang="cs-CZ" sz="2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https://openknowledge.worldbank.org/handle/10986/34962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of International Development Interventions: An Overview of Approaches and Methods</a:t>
            </a: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7A4438-2449-38E6-A865-DAB7393C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54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Rozhovory a </a:t>
            </a:r>
            <a:r>
              <a:rPr lang="cs-CZ" sz="3200" b="1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fokusní</a:t>
            </a: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skupiny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976868" y="1090464"/>
            <a:ext cx="6238263" cy="51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Rozhovory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-273050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Dva tazatelé, jeden respondent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42988" lvl="2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Jeden tazatel dělá záznam rozhovoru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42988" lvl="2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Náročné na zdroje, ale často potřebné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Skupinové rozhovory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respondenti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3500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Všichni odpovídají na stejnou otázku</a:t>
            </a:r>
          </a:p>
          <a:p>
            <a:pPr marL="271463" indent="-271463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Fokusní</a:t>
            </a: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skupiny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typicky 6 až 10 osob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Nejde o skupinový rozhovor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je interakce skupiny</a:t>
            </a:r>
            <a:endParaRPr lang="en-US" sz="2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Různé formáty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obvykle vysoce strukturované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3500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Zkoumají společná témata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Zapojení skupiny není jednoduché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0EA8FD-C7DA-A618-259E-CC4B6C68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4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279576" y="404664"/>
            <a:ext cx="77768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Případová studie </a:t>
            </a:r>
            <a:r>
              <a:rPr lang="cs-CZ" sz="32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(design, nikoliv metoda)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357982" y="1412776"/>
            <a:ext cx="9476036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Exploratorní</a:t>
            </a: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Zkoumá strukturu případu a vztahy, definuje hypotézy         a otázky, navrhuje teorii a připravuje podklady pro další výzkum</a:t>
            </a:r>
          </a:p>
          <a:p>
            <a:pPr marL="271463" indent="-271463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Deskriptivní: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co nejkomplexnější popis daného jevu je třeba předem stanovit seznam základních témat a aspektů, na něž se výzkum zaměří</a:t>
            </a:r>
          </a:p>
          <a:p>
            <a:pPr marL="271463" indent="-271463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Explanatorní</a:t>
            </a: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Vysvětlení jednotlivých příčinných řetězců podle stanovené teorie (cílem je odkrýt méně známé nebo neznámé vztahy       a struktury, analyzovat jejich charakter, identifikovat příčiny a důsledky)</a:t>
            </a:r>
          </a:p>
          <a:p>
            <a:pPr marL="271463" indent="-271463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Testovací: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Klade si za cíl zdůvodnit mechanismy, důraz je zde kladen především na testování správnosti teorie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B8F37FD-CA47-9ABD-09D3-DE06AB7C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0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404664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Triangulace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993900" y="2047020"/>
            <a:ext cx="4160838" cy="188603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Získání dat ze </a:t>
            </a: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tří a více zdrojů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 ověření konzistence zjištění</a:t>
            </a:r>
            <a:endParaRPr lang="en-US" alt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projektový tým, vládní úředníci, cílové skupiny</a:t>
            </a:r>
            <a:endParaRPr lang="en-US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sz="half" idx="4294967295"/>
          </p:nvPr>
        </p:nvSpPr>
        <p:spPr>
          <a:xfrm>
            <a:off x="6636060" y="1916832"/>
            <a:ext cx="4348670" cy="3251683"/>
          </a:xfrm>
        </p:spPr>
        <p:txBody>
          <a:bodyPr/>
          <a:lstStyle/>
          <a:p>
            <a:pPr marL="0" lvl="1" indent="0">
              <a:buNone/>
            </a:pP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Použití </a:t>
            </a: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tří či více evaluačních metod 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a ověření konzistence zjištění</a:t>
            </a:r>
            <a:endParaRPr lang="en-US" alt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Např. rozhovory,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fokusní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skupiny, dotazníky, rešerše sekundárních dat, expertní panely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006600" y="4473117"/>
            <a:ext cx="4160838" cy="59105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evaluátorů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alt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DECB192-D078-B201-576D-07244065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4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2" autoUpdateAnimBg="0"/>
      <p:bldP spid="6" grpId="0" build="p"/>
      <p:bldP spid="7" grpId="0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1991544" y="404664"/>
            <a:ext cx="82124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 kvalitativních a kvantitativních analýz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099556" y="1412776"/>
            <a:ext cx="81009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Kvalitativní analýzy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vhodné pro důkladné porozumění hodnocené intervenci; pro otázky typu: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Jakým problémům čelil projektový tým?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účastníci vysvětlili důvody předčasného odchodu?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Jaká byla hlavní motivace účastníků?</a:t>
            </a:r>
          </a:p>
          <a:p>
            <a:pPr marL="169863" indent="-263525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Kvantitativní analýzy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řeší otázky typu: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Jaké je průměrné hodnocení jednotlivých skupin? 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účastníci hodnotí relevanci projektu na škále 1 až 5?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výrazně se liší odpovědi na danou otázku?</a:t>
            </a:r>
          </a:p>
          <a:p>
            <a:pPr marL="62706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rozdíly mezi skupinami statisticky významné?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5E0DC4-BDCA-2AC3-AE53-734AF284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747628" y="404664"/>
            <a:ext cx="67324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Analýza kvantitativních dat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045705" y="1448780"/>
            <a:ext cx="81362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Kvantitativní data jsou numerická a jsou analyzována pomocí statistiky:</a:t>
            </a:r>
          </a:p>
          <a:p>
            <a:pPr marL="53181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Deskriptivní statistika</a:t>
            </a: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popisuje a analyzuje získaná data s kvantitativními proměnnými (popisuje jak velká část nebo procento sdílí jistou charakteristiku; např.: 33% respondentů byli muži a 67% ženy)</a:t>
            </a:r>
          </a:p>
          <a:p>
            <a:pPr marL="531813" lvl="1" indent="-263525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Inferenční statistika</a:t>
            </a: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využívá výsledky náhodného výběru dat pro predikci proměnných pro větší populaci</a:t>
            </a:r>
          </a:p>
          <a:p>
            <a:pPr marL="268288" indent="-268288" algn="ctr">
              <a:spcBef>
                <a:spcPts val="1800"/>
              </a:spcBef>
              <a:defRPr/>
            </a:pP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Statistics (</a:t>
            </a:r>
            <a:r>
              <a:rPr lang="cs-CZ" sz="28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:49</a:t>
            </a:r>
            <a:r>
              <a:rPr lang="cs-CZ" sz="28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ctr">
              <a:spcBef>
                <a:spcPct val="10000"/>
              </a:spcBef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www.youtube.com/watch?v=MXaJ7sa7q-8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1813" lvl="1" indent="-263525">
              <a:spcBef>
                <a:spcPts val="600"/>
              </a:spcBef>
              <a:buFont typeface="Arial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70FE03-4FF7-CF29-9E55-7364A16C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6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476672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Úkol pro skupiny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1595755" y="2114854"/>
            <a:ext cx="9037004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 vaše vybrané evaluační otázky (optimálně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deskriptivní, 1 normativní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kauzální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navrhněte způsob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triangulace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52000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Několik zdrojů informací</a:t>
            </a:r>
          </a:p>
          <a:p>
            <a:pPr marL="252000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Různé metody sběru (případně analýzy) dat</a:t>
            </a:r>
          </a:p>
          <a:p>
            <a:pPr marL="252000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Případně zapojení různých členů evaluačního týmu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74" y="409922"/>
            <a:ext cx="8572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C5DF76-2A10-4F9B-83FD-107AAA9F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5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6DD86B-6E4B-AD0F-2133-625C8EAA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26574"/>
            <a:ext cx="8153400" cy="16070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latin typeface="Tahoma" pitchFamily="34" charset="0"/>
                <a:cs typeface="Tahoma" pitchFamily="34" charset="0"/>
              </a:rPr>
              <a:t>For inspiration</a:t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sz="3200" b="1" dirty="0">
                <a:latin typeface="Tahoma" pitchFamily="34" charset="0"/>
                <a:cs typeface="Tahoma" pitchFamily="34" charset="0"/>
                <a:hlinkClick r:id="rId2"/>
              </a:rPr>
              <a:t>https://www.youtube.com/@michaelquinnpatton8730/videos</a:t>
            </a:r>
            <a:r>
              <a:rPr lang="cs-CZ" sz="3200" b="1" dirty="0">
                <a:latin typeface="Tahoma" pitchFamily="34" charset="0"/>
                <a:cs typeface="Tahoma" pitchFamily="34" charset="0"/>
              </a:rPr>
              <a:t> 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3B7D74-7F60-B4F1-01DB-0050ABDE24D6}"/>
              </a:ext>
            </a:extLst>
          </p:cNvPr>
          <p:cNvSpPr txBox="1"/>
          <p:nvPr/>
        </p:nvSpPr>
        <p:spPr>
          <a:xfrm>
            <a:off x="2108212" y="2673220"/>
            <a:ext cx="7696200" cy="27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 Marble Evaluation Brief Intro 3:28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https://www.youtube.com/watch?v=7s4fbY5Ynvw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Pandemic Comfort Music Dance MQP</a:t>
            </a:r>
            <a:r>
              <a:rPr lang="cs-CZ" sz="2200" b="1" dirty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4:03</a:t>
            </a:r>
            <a:endParaRPr lang="en-US" sz="2200" b="1" dirty="0">
              <a:solidFill>
                <a:srgbClr val="0F0F0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https://www.youtube.com/watch?v=Uz3K_tH7jA0&amp;list=PLb5uJTiHgbUABZJvPOmlRSUhjCNc-5H9X&amp;index=4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We will evaluate Pandemic Tribute 3:10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https://www.youtube.com/watch?v=waCXYUL4Ixo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91658DBF-09B6-2757-4AB7-642EE236F0E5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29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32F27824-E30A-F96D-88C2-C0840BC6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6AEAB54-9382-4987-9EF3-8FBB3D5133A6}" type="slidenum">
              <a:rPr lang="en-CA" altLang="cs-CZ" sz="1200">
                <a:solidFill>
                  <a:srgbClr val="3333CC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CA" altLang="cs-CZ" sz="1200" b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954372" name="Rectangle 4">
            <a:extLst>
              <a:ext uri="{FF2B5EF4-FFF2-40B4-BE49-F238E27FC236}">
                <a16:creationId xmlns:a16="http://schemas.microsoft.com/office/drawing/2014/main" id="{D560206D-4003-49A1-0101-CCE833A23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460" y="295397"/>
            <a:ext cx="7416000" cy="844550"/>
          </a:xfrm>
        </p:spPr>
        <p:txBody>
          <a:bodyPr anchor="ctr"/>
          <a:lstStyle/>
          <a:p>
            <a:pPr>
              <a:defRPr/>
            </a:pPr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Příprava plánu evaluace / </a:t>
            </a:r>
            <a:r>
              <a:rPr lang="cs-CZ" sz="3200" b="1" dirty="0">
                <a:solidFill>
                  <a:schemeClr val="tx1"/>
                </a:solidFill>
              </a:rPr>
              <a:t>Evaluační matice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FC32D9F2-C471-6B33-8C05-CFBEA5817078}"/>
              </a:ext>
            </a:extLst>
          </p:cNvPr>
          <p:cNvGrpSpPr>
            <a:grpSpLocks/>
          </p:cNvGrpSpPr>
          <p:nvPr/>
        </p:nvGrpSpPr>
        <p:grpSpPr bwMode="auto">
          <a:xfrm>
            <a:off x="9105900" y="220663"/>
            <a:ext cx="1377950" cy="1117600"/>
            <a:chOff x="373" y="240"/>
            <a:chExt cx="868" cy="704"/>
          </a:xfrm>
        </p:grpSpPr>
        <p:sp>
          <p:nvSpPr>
            <p:cNvPr id="44038" name="Oval 9">
              <a:extLst>
                <a:ext uri="{FF2B5EF4-FFF2-40B4-BE49-F238E27FC236}">
                  <a16:creationId xmlns:a16="http://schemas.microsoft.com/office/drawing/2014/main" id="{D34CDC9C-F98E-AD1C-6C06-D8213F45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276"/>
              <a:ext cx="706" cy="668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cs-CZ" altLang="cs-CZ" sz="900"/>
            </a:p>
          </p:txBody>
        </p:sp>
        <p:sp>
          <p:nvSpPr>
            <p:cNvPr id="44039" name="Rectangle 10">
              <a:extLst>
                <a:ext uri="{FF2B5EF4-FFF2-40B4-BE49-F238E27FC236}">
                  <a16:creationId xmlns:a16="http://schemas.microsoft.com/office/drawing/2014/main" id="{5AD229AA-AE58-9356-0669-56E4521AB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24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0" name="Rectangle 11">
              <a:extLst>
                <a:ext uri="{FF2B5EF4-FFF2-40B4-BE49-F238E27FC236}">
                  <a16:creationId xmlns:a16="http://schemas.microsoft.com/office/drawing/2014/main" id="{081F5BFF-9B2A-7979-AA3C-C1B4E98D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457"/>
              <a:ext cx="222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100">
                <a:latin typeface="Times New Roman" panose="02020603050405020304" pitchFamily="18" charset="0"/>
              </a:endParaRPr>
            </a:p>
          </p:txBody>
        </p:sp>
        <p:sp>
          <p:nvSpPr>
            <p:cNvPr id="44041" name="Rectangle 12">
              <a:extLst>
                <a:ext uri="{FF2B5EF4-FFF2-40B4-BE49-F238E27FC236}">
                  <a16:creationId xmlns:a16="http://schemas.microsoft.com/office/drawing/2014/main" id="{8990358F-8219-44D1-1A72-7738428E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2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2" name="Rectangle 13">
              <a:extLst>
                <a:ext uri="{FF2B5EF4-FFF2-40B4-BE49-F238E27FC236}">
                  <a16:creationId xmlns:a16="http://schemas.microsoft.com/office/drawing/2014/main" id="{D8B2DA01-7652-E8B1-2FEF-8DC4D76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72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 bIns="4680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3" name="Rectangle 14">
              <a:extLst>
                <a:ext uri="{FF2B5EF4-FFF2-40B4-BE49-F238E27FC236}">
                  <a16:creationId xmlns:a16="http://schemas.microsoft.com/office/drawing/2014/main" id="{A00A50CF-768F-B911-413D-8393974B0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457"/>
              <a:ext cx="229" cy="92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2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4" name="Line 15">
              <a:extLst>
                <a:ext uri="{FF2B5EF4-FFF2-40B4-BE49-F238E27FC236}">
                  <a16:creationId xmlns:a16="http://schemas.microsoft.com/office/drawing/2014/main" id="{55147306-B14D-B750-FC38-78DDA0B97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864"/>
              <a:ext cx="1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5" name="Line 16">
              <a:extLst>
                <a:ext uri="{FF2B5EF4-FFF2-40B4-BE49-F238E27FC236}">
                  <a16:creationId xmlns:a16="http://schemas.microsoft.com/office/drawing/2014/main" id="{314F993B-0698-A48E-4C36-B19D29E1E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" y="312"/>
              <a:ext cx="3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6" name="Line 17">
              <a:extLst>
                <a:ext uri="{FF2B5EF4-FFF2-40B4-BE49-F238E27FC236}">
                  <a16:creationId xmlns:a16="http://schemas.microsoft.com/office/drawing/2014/main" id="{4EC67ABA-871F-DC2F-EB1D-23776A79F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7" y="894"/>
              <a:ext cx="3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7" name="Line 18">
              <a:extLst>
                <a:ext uri="{FF2B5EF4-FFF2-40B4-BE49-F238E27FC236}">
                  <a16:creationId xmlns:a16="http://schemas.microsoft.com/office/drawing/2014/main" id="{A1AE4AC8-B353-A9BA-D9A5-B7DAF6D74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">
              <a:off x="1100" y="406"/>
              <a:ext cx="35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</p:grpSp>
      <p:graphicFrame>
        <p:nvGraphicFramePr>
          <p:cNvPr id="2" name="Group 130">
            <a:extLst>
              <a:ext uri="{FF2B5EF4-FFF2-40B4-BE49-F238E27FC236}">
                <a16:creationId xmlns:a16="http://schemas.microsoft.com/office/drawing/2014/main" id="{1EDCC300-30C2-8626-C9BD-776C05FA4988}"/>
              </a:ext>
            </a:extLst>
          </p:cNvPr>
          <p:cNvGraphicFramePr>
            <a:graphicFrameLocks noGrp="1"/>
          </p:cNvGraphicFramePr>
          <p:nvPr/>
        </p:nvGraphicFramePr>
        <p:xfrm>
          <a:off x="421429" y="1412776"/>
          <a:ext cx="11471215" cy="5004001"/>
        </p:xfrm>
        <a:graphic>
          <a:graphicData uri="http://schemas.openxmlformats.org/drawingml/2006/table">
            <a:tbl>
              <a:tblPr/>
              <a:tblGrid>
                <a:gridCol w="11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78518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Evaluační matice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Hlavní účel evaluace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Proč evaluaci potřebujeme?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Základní přístup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Ex-ante / Mid-term / Final / Ex-post / Ongoing</a:t>
                      </a:r>
                      <a:r>
                        <a:rPr kumimoji="0" 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Merit </a:t>
                      </a:r>
                      <a:r>
                        <a:rPr kumimoji="0" lang="cs-CZ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kumimoji="0" 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cs-CZ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Enlightenment</a:t>
                      </a:r>
                      <a:r>
                        <a:rPr kumimoji="0" 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Development …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Otázky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Podotázky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 otázek (D, N, K)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Indikátory (Co bude úspěch?)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Cílové hodnoty  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otázky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Vstupní data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(Ano/Ne)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Zdroje dat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Vzorek (nebo census)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Metody sběru dat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Analýza dat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Komentáře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994360-7782-4AC0-8592-AB99CC1D1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6" y="9380"/>
            <a:ext cx="10164426" cy="684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16B4DC-D3D3-4577-AB13-33ECAA9EB3B3}"/>
              </a:ext>
            </a:extLst>
          </p:cNvPr>
          <p:cNvSpPr txBox="1"/>
          <p:nvPr/>
        </p:nvSpPr>
        <p:spPr>
          <a:xfrm>
            <a:off x="1451484" y="3501008"/>
            <a:ext cx="1531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Přestávka</a:t>
            </a:r>
          </a:p>
        </p:txBody>
      </p:sp>
    </p:spTree>
    <p:extLst>
      <p:ext uri="{BB962C8B-B14F-4D97-AF65-F5344CB8AC3E}">
        <p14:creationId xmlns:p14="http://schemas.microsoft.com/office/powerpoint/2010/main" val="18316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890838" y="332656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dat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9E9A28-24FA-44F1-8ACD-305B188FCBC0}"/>
              </a:ext>
            </a:extLst>
          </p:cNvPr>
          <p:cNvSpPr>
            <a:spLocks/>
          </p:cNvSpPr>
          <p:nvPr/>
        </p:nvSpPr>
        <p:spPr bwMode="auto">
          <a:xfrm>
            <a:off x="1991545" y="1064778"/>
            <a:ext cx="62643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rgbClr val="336699"/>
              </a:buClr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jsou vaše zdroje dat?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6D4500-F5DA-45B7-961D-A5F6D09EEE03}"/>
              </a:ext>
            </a:extLst>
          </p:cNvPr>
          <p:cNvSpPr txBox="1"/>
          <p:nvPr/>
        </p:nvSpPr>
        <p:spPr>
          <a:xfrm rot="20926793">
            <a:off x="6511272" y="4644702"/>
            <a:ext cx="11380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A9C25E-88E7-4C9A-9576-340E185DC3F5}"/>
              </a:ext>
            </a:extLst>
          </p:cNvPr>
          <p:cNvSpPr txBox="1"/>
          <p:nvPr/>
        </p:nvSpPr>
        <p:spPr>
          <a:xfrm rot="618705">
            <a:off x="7160649" y="5322909"/>
            <a:ext cx="13738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606424-4F55-4F79-8F7E-6FFD38914166}"/>
              </a:ext>
            </a:extLst>
          </p:cNvPr>
          <p:cNvSpPr txBox="1"/>
          <p:nvPr/>
        </p:nvSpPr>
        <p:spPr>
          <a:xfrm rot="2230192">
            <a:off x="2102752" y="3638332"/>
            <a:ext cx="6991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4CE969-8BA2-4352-A53A-B3DA1F297D62}"/>
              </a:ext>
            </a:extLst>
          </p:cNvPr>
          <p:cNvSpPr txBox="1"/>
          <p:nvPr/>
        </p:nvSpPr>
        <p:spPr>
          <a:xfrm rot="20776886">
            <a:off x="2889474" y="3290114"/>
            <a:ext cx="30403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Zadávací dokumentace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79D7FB-4443-4473-9757-97B910450F12}"/>
              </a:ext>
            </a:extLst>
          </p:cNvPr>
          <p:cNvSpPr txBox="1"/>
          <p:nvPr/>
        </p:nvSpPr>
        <p:spPr>
          <a:xfrm rot="282658">
            <a:off x="4511415" y="2367983"/>
            <a:ext cx="2564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Zdravotní střediska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7858F29-7761-49E9-87BB-C21C7AA9140C}"/>
              </a:ext>
            </a:extLst>
          </p:cNvPr>
          <p:cNvSpPr txBox="1"/>
          <p:nvPr/>
        </p:nvSpPr>
        <p:spPr>
          <a:xfrm rot="21317050">
            <a:off x="7177424" y="2877540"/>
            <a:ext cx="24006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Projektové zprávy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5E4542-DAEF-46D5-99D4-92DC7A614322}"/>
              </a:ext>
            </a:extLst>
          </p:cNvPr>
          <p:cNvSpPr txBox="1"/>
          <p:nvPr/>
        </p:nvSpPr>
        <p:spPr>
          <a:xfrm rot="289710">
            <a:off x="8127363" y="4851041"/>
            <a:ext cx="1701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3E2E97-3D9F-487A-8E34-9DB420C1EEE9}"/>
              </a:ext>
            </a:extLst>
          </p:cNvPr>
          <p:cNvSpPr txBox="1"/>
          <p:nvPr/>
        </p:nvSpPr>
        <p:spPr>
          <a:xfrm rot="20219640">
            <a:off x="2327128" y="5476980"/>
            <a:ext cx="15499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Pozorování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6ABAC3-A414-4123-A014-B840013A933E}"/>
              </a:ext>
            </a:extLst>
          </p:cNvPr>
          <p:cNvSpPr txBox="1"/>
          <p:nvPr/>
        </p:nvSpPr>
        <p:spPr>
          <a:xfrm rot="1343556">
            <a:off x="3052131" y="2628759"/>
            <a:ext cx="1437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Farmáři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33EBC1-994E-4DB7-A540-871CFD23141F}"/>
              </a:ext>
            </a:extLst>
          </p:cNvPr>
          <p:cNvSpPr txBox="1"/>
          <p:nvPr/>
        </p:nvSpPr>
        <p:spPr>
          <a:xfrm rot="21063848">
            <a:off x="4034869" y="4985824"/>
            <a:ext cx="1497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Učitelé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86E9A4-2319-4459-A8D5-DFC86C5ABE27}"/>
              </a:ext>
            </a:extLst>
          </p:cNvPr>
          <p:cNvSpPr txBox="1"/>
          <p:nvPr/>
        </p:nvSpPr>
        <p:spPr>
          <a:xfrm rot="20138126">
            <a:off x="8222617" y="5576114"/>
            <a:ext cx="19912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panel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16ADC7-E513-4784-A871-DF9C37F96F2B}"/>
              </a:ext>
            </a:extLst>
          </p:cNvPr>
          <p:cNvSpPr txBox="1"/>
          <p:nvPr/>
        </p:nvSpPr>
        <p:spPr>
          <a:xfrm rot="289710">
            <a:off x="3493213" y="4227954"/>
            <a:ext cx="1993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Světová banka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5731B77-BE45-4BAC-827B-D688374A5337}"/>
              </a:ext>
            </a:extLst>
          </p:cNvPr>
          <p:cNvSpPr txBox="1"/>
          <p:nvPr/>
        </p:nvSpPr>
        <p:spPr>
          <a:xfrm rot="20348976">
            <a:off x="5989389" y="3858854"/>
            <a:ext cx="1849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Městská rada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6510E5-98BF-4647-9F01-39540DCD4885}"/>
              </a:ext>
            </a:extLst>
          </p:cNvPr>
          <p:cNvSpPr txBox="1"/>
          <p:nvPr/>
        </p:nvSpPr>
        <p:spPr>
          <a:xfrm rot="19829140">
            <a:off x="8191125" y="3443810"/>
            <a:ext cx="1035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Rodiny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93A7F8A-E9C2-4AE3-BE65-881DD5E3E317}"/>
              </a:ext>
            </a:extLst>
          </p:cNvPr>
          <p:cNvSpPr txBox="1"/>
          <p:nvPr/>
        </p:nvSpPr>
        <p:spPr>
          <a:xfrm rot="1002544">
            <a:off x="9027628" y="1667573"/>
            <a:ext cx="7632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25A6033-BB36-426C-AEAB-67CB3D82C15A}"/>
              </a:ext>
            </a:extLst>
          </p:cNvPr>
          <p:cNvSpPr txBox="1"/>
          <p:nvPr/>
        </p:nvSpPr>
        <p:spPr>
          <a:xfrm>
            <a:off x="4848304" y="1723703"/>
            <a:ext cx="23342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Zákazníci / klienti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DED63ED-993D-4ECC-9A48-AF1CB97A4228}"/>
              </a:ext>
            </a:extLst>
          </p:cNvPr>
          <p:cNvSpPr txBox="1"/>
          <p:nvPr/>
        </p:nvSpPr>
        <p:spPr>
          <a:xfrm rot="282658">
            <a:off x="2216896" y="4623960"/>
            <a:ext cx="14685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Certifikáty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1C07B69-8F18-485D-A5DD-181C59CFBDCE}"/>
              </a:ext>
            </a:extLst>
          </p:cNvPr>
          <p:cNvSpPr txBox="1"/>
          <p:nvPr/>
        </p:nvSpPr>
        <p:spPr>
          <a:xfrm rot="21277531">
            <a:off x="3348043" y="5815535"/>
            <a:ext cx="24706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Projektové žádosti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35A0C1B-2579-447D-A827-8ABE39A443EE}"/>
              </a:ext>
            </a:extLst>
          </p:cNvPr>
          <p:cNvSpPr txBox="1"/>
          <p:nvPr/>
        </p:nvSpPr>
        <p:spPr>
          <a:xfrm rot="282658">
            <a:off x="2218708" y="2923589"/>
            <a:ext cx="8206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3492179-FD0A-442E-A849-C18B0E30B221}"/>
              </a:ext>
            </a:extLst>
          </p:cNvPr>
          <p:cNvSpPr txBox="1"/>
          <p:nvPr/>
        </p:nvSpPr>
        <p:spPr>
          <a:xfrm rot="21102041">
            <a:off x="7987302" y="4050151"/>
            <a:ext cx="25412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Fotodokumentace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3BC8C64-BAAE-4713-8F30-C71EFF87DDF2}"/>
              </a:ext>
            </a:extLst>
          </p:cNvPr>
          <p:cNvSpPr txBox="1"/>
          <p:nvPr/>
        </p:nvSpPr>
        <p:spPr>
          <a:xfrm rot="21400708">
            <a:off x="1892113" y="1938984"/>
            <a:ext cx="2405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Finanční záznamy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9FF1588-E866-467D-955D-6318AAEDE39C}"/>
              </a:ext>
            </a:extLst>
          </p:cNvPr>
          <p:cNvSpPr txBox="1"/>
          <p:nvPr/>
        </p:nvSpPr>
        <p:spPr>
          <a:xfrm rot="4648245">
            <a:off x="5257844" y="5022805"/>
            <a:ext cx="12741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B4C1930-F834-4713-A0D4-FDD574488E25}"/>
              </a:ext>
            </a:extLst>
          </p:cNvPr>
          <p:cNvSpPr txBox="1"/>
          <p:nvPr/>
        </p:nvSpPr>
        <p:spPr>
          <a:xfrm rot="1205676">
            <a:off x="6170106" y="3095704"/>
            <a:ext cx="8867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Vláda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BDF3209-B07F-47A7-AFEA-D24AFFE1B666}"/>
              </a:ext>
            </a:extLst>
          </p:cNvPr>
          <p:cNvSpPr txBox="1"/>
          <p:nvPr/>
        </p:nvSpPr>
        <p:spPr>
          <a:xfrm>
            <a:off x="6294319" y="5883660"/>
            <a:ext cx="11555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Výzkum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440E55-5A6A-4DBA-ACF2-6DF0A8D1365F}"/>
              </a:ext>
            </a:extLst>
          </p:cNvPr>
          <p:cNvSpPr txBox="1"/>
          <p:nvPr/>
        </p:nvSpPr>
        <p:spPr>
          <a:xfrm>
            <a:off x="4854901" y="3690745"/>
            <a:ext cx="11878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85B179F-AE9C-4867-8FF6-806816F2E706}"/>
              </a:ext>
            </a:extLst>
          </p:cNvPr>
          <p:cNvSpPr txBox="1"/>
          <p:nvPr/>
        </p:nvSpPr>
        <p:spPr>
          <a:xfrm rot="563824">
            <a:off x="7078397" y="2230868"/>
            <a:ext cx="9813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6D6828D-DCC9-433B-AD1C-AC7E8DBB19A2}"/>
              </a:ext>
            </a:extLst>
          </p:cNvPr>
          <p:cNvSpPr txBox="1"/>
          <p:nvPr/>
        </p:nvSpPr>
        <p:spPr>
          <a:xfrm rot="20532502">
            <a:off x="7557687" y="1466594"/>
            <a:ext cx="13721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Veřejnost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4E4F3E-2F87-922A-CFAC-09AA26C80559}"/>
              </a:ext>
            </a:extLst>
          </p:cNvPr>
          <p:cNvSpPr txBox="1"/>
          <p:nvPr/>
        </p:nvSpPr>
        <p:spPr>
          <a:xfrm rot="20954504">
            <a:off x="8099137" y="2206038"/>
            <a:ext cx="1486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Ambasády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9DF50761-09C4-751B-C478-5177276C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E876CC4-18D4-109C-1FAF-EFC7DC513C16}"/>
              </a:ext>
            </a:extLst>
          </p:cNvPr>
          <p:cNvSpPr txBox="1"/>
          <p:nvPr/>
        </p:nvSpPr>
        <p:spPr>
          <a:xfrm rot="17732363">
            <a:off x="791676" y="4573484"/>
            <a:ext cx="12798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Uprchlíci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1CFE700-FC30-9132-06AB-5488C45AABA2}"/>
              </a:ext>
            </a:extLst>
          </p:cNvPr>
          <p:cNvSpPr txBox="1"/>
          <p:nvPr/>
        </p:nvSpPr>
        <p:spPr>
          <a:xfrm rot="20219640">
            <a:off x="9670248" y="3215007"/>
            <a:ext cx="10374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Donoři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2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747628" y="402940"/>
            <a:ext cx="67324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Rozhodnutí o vzorku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991544" y="2205168"/>
            <a:ext cx="8388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možné získat data od celé populace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(census)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2000" lvl="1" indent="-252000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ano, zjištění se budou týkat celé populace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2000" lvl="1" indent="-252000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Většinou tato data nejsou k dispozici z časových a finančních důvodů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2000" lvl="1" indent="-252000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ne, musíme si vybrat menší podmnožinu: VZOREK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57344D6-EC27-DBB4-5BBA-2D99482C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3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729793" y="366936"/>
            <a:ext cx="67324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Rámec výběru vzorku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592147" y="1376773"/>
            <a:ext cx="7007706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Populace (celkový počet „jednotek”)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Census (sběr dat od celé populace)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Vzorek (podmnožina celé populace)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Výběrový soubor pro vzorek (seznam „jednotek”, ze kterých lze vybírat)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 průzkumu – Design (vzorkovací metody – pravděpodobností / nepravděpodobnostní)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(charakteristika populace)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Statistika (charakteristika vzorku)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61B12C-C77B-1C68-9D55-C9E2EB7E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5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729793" y="402940"/>
            <a:ext cx="67324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Náhodný výběr (</a:t>
            </a:r>
            <a:r>
              <a:rPr lang="cs-CZ" sz="3200" b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603612" y="2456892"/>
            <a:ext cx="6984776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500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Loterie – každý objekt má šanci být vybrán</a:t>
            </a:r>
          </a:p>
          <a:p>
            <a:pPr marL="263525" indent="-263525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pomoci odhadnout vlastnosti širší populace na základě hodnocené podmnožiny</a:t>
            </a:r>
          </a:p>
          <a:p>
            <a:pPr marL="263525" indent="-263525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Výhody:</a:t>
            </a:r>
          </a:p>
          <a:p>
            <a:pPr marL="62865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Eliminuje ovlivnění vzorku</a:t>
            </a:r>
          </a:p>
          <a:p>
            <a:pPr marL="62865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Umožňuje generalizaci na celou populaci </a:t>
            </a:r>
          </a:p>
          <a:p>
            <a:pPr marL="628650" lvl="1" indent="-2730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je finančně efektivní</a:t>
            </a:r>
          </a:p>
        </p:txBody>
      </p:sp>
      <p:pic>
        <p:nvPicPr>
          <p:cNvPr id="6" name="Picture 2" descr="Image result for lottery">
            <a:extLst>
              <a:ext uri="{FF2B5EF4-FFF2-40B4-BE49-F238E27FC236}">
                <a16:creationId xmlns:a16="http://schemas.microsoft.com/office/drawing/2014/main" id="{4D5715E4-461A-4DE5-8898-033DFF41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00" y="1205327"/>
            <a:ext cx="2160000" cy="11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B47FA80-B086-B35F-1C3E-25E1ABED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729793" y="402940"/>
            <a:ext cx="67324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Nenáhodný výběr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819636" y="2564904"/>
            <a:ext cx="680509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být specificky zaměřen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zajistit menší reprezentativní vzorek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Nemůže být použit pro charakteristiku větší populace (bez náhodného výběru nelze generalizovat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FEBB4C3-7BE6-4339-B940-9E2F021AE6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7908" y="1100034"/>
            <a:ext cx="1800000" cy="1257276"/>
            <a:chOff x="6765031" y="2441575"/>
            <a:chExt cx="2094807" cy="1463244"/>
          </a:xfrm>
        </p:grpSpPr>
        <p:pic>
          <p:nvPicPr>
            <p:cNvPr id="6" name="Picture 2" descr="Image result for lottery">
              <a:extLst>
                <a:ext uri="{FF2B5EF4-FFF2-40B4-BE49-F238E27FC236}">
                  <a16:creationId xmlns:a16="http://schemas.microsoft.com/office/drawing/2014/main" id="{50A4E01F-6A33-4535-8D8C-BD3C5E91A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031" y="2637762"/>
              <a:ext cx="2094807" cy="10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phic 4" descr="Close">
              <a:extLst>
                <a:ext uri="{FF2B5EF4-FFF2-40B4-BE49-F238E27FC236}">
                  <a16:creationId xmlns:a16="http://schemas.microsoft.com/office/drawing/2014/main" id="{E49D57EB-474D-4712-9197-863B4E03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510" y="2441575"/>
              <a:ext cx="1463244" cy="146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9FA6F6C-9452-810E-6003-C0826DDE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2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2729793" y="402940"/>
            <a:ext cx="67324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Druhy nenáhodného vzorkování</a:t>
            </a:r>
          </a:p>
        </p:txBody>
      </p:sp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1998725" y="3747356"/>
            <a:ext cx="8345301" cy="944563"/>
            <a:chOff x="321" y="4678"/>
            <a:chExt cx="5037" cy="595"/>
          </a:xfrm>
        </p:grpSpPr>
        <p:sp>
          <p:nvSpPr>
            <p:cNvPr id="6" name="Rectangle 1039"/>
            <p:cNvSpPr>
              <a:spLocks noChangeArrowheads="1"/>
            </p:cNvSpPr>
            <p:nvPr/>
          </p:nvSpPr>
          <p:spPr bwMode="auto">
            <a:xfrm>
              <a:off x="1794" y="4678"/>
              <a:ext cx="356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Vybrán kdokoliv, koho je lehké kontaktovat nebo pozorovat</a:t>
              </a:r>
              <a:endParaRPr kumimoji="0" lang="en-US" alt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1038"/>
            <p:cNvSpPr>
              <a:spLocks noChangeArrowheads="1"/>
            </p:cNvSpPr>
            <p:nvPr/>
          </p:nvSpPr>
          <p:spPr bwMode="auto">
            <a:xfrm>
              <a:off x="321" y="4678"/>
              <a:ext cx="138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Pohodlnost </a:t>
              </a:r>
              <a:r>
                <a:rPr kumimoji="0" lang="cs-CZ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en-US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convenience</a:t>
              </a:r>
              <a:r>
                <a:rPr kumimoji="0" lang="cs-CZ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kumimoji="0" lang="en-US" alt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1085"/>
          <p:cNvGrpSpPr>
            <a:grpSpLocks/>
          </p:cNvGrpSpPr>
          <p:nvPr/>
        </p:nvGrpSpPr>
        <p:grpSpPr bwMode="auto">
          <a:xfrm>
            <a:off x="1998725" y="1596293"/>
            <a:ext cx="8213539" cy="944562"/>
            <a:chOff x="415" y="3073"/>
            <a:chExt cx="5037" cy="595"/>
          </a:xfrm>
        </p:grpSpPr>
        <p:sp>
          <p:nvSpPr>
            <p:cNvPr id="9" name="Rectangle 1037"/>
            <p:cNvSpPr>
              <a:spLocks noChangeArrowheads="1"/>
            </p:cNvSpPr>
            <p:nvPr/>
          </p:nvSpPr>
          <p:spPr bwMode="auto">
            <a:xfrm>
              <a:off x="1890" y="3073"/>
              <a:ext cx="356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Kritéria (kvóty) pro získání speciálního mixu respondentů</a:t>
              </a:r>
              <a:endParaRPr kumimoji="0" lang="en-US" alt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36"/>
            <p:cNvSpPr>
              <a:spLocks noChangeArrowheads="1"/>
            </p:cNvSpPr>
            <p:nvPr/>
          </p:nvSpPr>
          <p:spPr bwMode="auto">
            <a:xfrm>
              <a:off x="415" y="3073"/>
              <a:ext cx="138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Účelové </a:t>
              </a:r>
              <a:r>
                <a:rPr kumimoji="0" lang="en-US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cs-CZ" altLang="cs-CZ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purposeful</a:t>
              </a:r>
              <a:r>
                <a:rPr kumimoji="0" lang="en-US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1" name="Group 1084"/>
          <p:cNvGrpSpPr>
            <a:grpSpLocks/>
          </p:cNvGrpSpPr>
          <p:nvPr/>
        </p:nvGrpSpPr>
        <p:grpSpPr bwMode="auto">
          <a:xfrm>
            <a:off x="1998725" y="2674206"/>
            <a:ext cx="8345301" cy="944563"/>
            <a:chOff x="330" y="2034"/>
            <a:chExt cx="5037" cy="595"/>
          </a:xfrm>
        </p:grpSpPr>
        <p:sp>
          <p:nvSpPr>
            <p:cNvPr id="12" name="Rectangle 1035"/>
            <p:cNvSpPr>
              <a:spLocks noChangeArrowheads="1"/>
            </p:cNvSpPr>
            <p:nvPr/>
          </p:nvSpPr>
          <p:spPr bwMode="auto">
            <a:xfrm>
              <a:off x="1803" y="2034"/>
              <a:ext cx="356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Respondenti doporučí další potenciální respondenty</a:t>
              </a:r>
              <a:endParaRPr kumimoji="0" lang="en-US" alt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034"/>
            <p:cNvSpPr>
              <a:spLocks noChangeArrowheads="1"/>
            </p:cNvSpPr>
            <p:nvPr/>
          </p:nvSpPr>
          <p:spPr bwMode="auto">
            <a:xfrm>
              <a:off x="330" y="2034"/>
              <a:ext cx="145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Sněhová koule </a:t>
              </a:r>
              <a:r>
                <a:rPr kumimoji="0" lang="en-US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cs-CZ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snowball</a:t>
              </a:r>
              <a:r>
                <a:rPr kumimoji="0" lang="en-US" altLang="cs-CZ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14" name="Line 1040"/>
          <p:cNvSpPr>
            <a:spLocks noChangeShapeType="1"/>
          </p:cNvSpPr>
          <p:nvPr/>
        </p:nvSpPr>
        <p:spPr bwMode="auto">
          <a:xfrm>
            <a:off x="2492251" y="2040793"/>
            <a:ext cx="22002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1045"/>
          <p:cNvSpPr>
            <a:spLocks noChangeShapeType="1"/>
          </p:cNvSpPr>
          <p:nvPr/>
        </p:nvSpPr>
        <p:spPr bwMode="auto">
          <a:xfrm>
            <a:off x="2341055" y="5841268"/>
            <a:ext cx="22002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046"/>
          <p:cNvSpPr>
            <a:spLocks noChangeShapeType="1"/>
          </p:cNvSpPr>
          <p:nvPr/>
        </p:nvSpPr>
        <p:spPr bwMode="auto">
          <a:xfrm>
            <a:off x="2492250" y="2326544"/>
            <a:ext cx="0" cy="5857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048"/>
          <p:cNvSpPr>
            <a:spLocks noChangeShapeType="1"/>
          </p:cNvSpPr>
          <p:nvPr/>
        </p:nvSpPr>
        <p:spPr bwMode="auto">
          <a:xfrm>
            <a:off x="10488488" y="2353530"/>
            <a:ext cx="0" cy="5857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1061"/>
          <p:cNvSpPr>
            <a:spLocks noChangeShapeType="1"/>
          </p:cNvSpPr>
          <p:nvPr/>
        </p:nvSpPr>
        <p:spPr bwMode="auto">
          <a:xfrm>
            <a:off x="4692526" y="2353530"/>
            <a:ext cx="57959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1062"/>
          <p:cNvSpPr>
            <a:spLocks noChangeShapeType="1"/>
          </p:cNvSpPr>
          <p:nvPr/>
        </p:nvSpPr>
        <p:spPr bwMode="auto">
          <a:xfrm>
            <a:off x="2492250" y="2912330"/>
            <a:ext cx="0" cy="615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1064"/>
          <p:cNvSpPr>
            <a:spLocks noChangeShapeType="1"/>
          </p:cNvSpPr>
          <p:nvPr/>
        </p:nvSpPr>
        <p:spPr bwMode="auto">
          <a:xfrm>
            <a:off x="10488488" y="2939318"/>
            <a:ext cx="0" cy="615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1066"/>
          <p:cNvSpPr>
            <a:spLocks noChangeShapeType="1"/>
          </p:cNvSpPr>
          <p:nvPr/>
        </p:nvSpPr>
        <p:spPr bwMode="auto">
          <a:xfrm>
            <a:off x="2492250" y="3528281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070"/>
          <p:cNvSpPr>
            <a:spLocks noChangeShapeType="1"/>
          </p:cNvSpPr>
          <p:nvPr/>
        </p:nvSpPr>
        <p:spPr bwMode="auto">
          <a:xfrm>
            <a:off x="2492250" y="4472843"/>
            <a:ext cx="0" cy="944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072"/>
          <p:cNvSpPr>
            <a:spLocks noChangeShapeType="1"/>
          </p:cNvSpPr>
          <p:nvPr/>
        </p:nvSpPr>
        <p:spPr bwMode="auto">
          <a:xfrm>
            <a:off x="10488488" y="4499831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1074"/>
          <p:cNvSpPr>
            <a:spLocks noChangeShapeType="1"/>
          </p:cNvSpPr>
          <p:nvPr/>
        </p:nvSpPr>
        <p:spPr bwMode="auto">
          <a:xfrm>
            <a:off x="2341054" y="4896706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1086"/>
          <p:cNvGrpSpPr>
            <a:grpSpLocks/>
          </p:cNvGrpSpPr>
          <p:nvPr/>
        </p:nvGrpSpPr>
        <p:grpSpPr bwMode="auto">
          <a:xfrm>
            <a:off x="1998725" y="4755418"/>
            <a:ext cx="8345301" cy="944562"/>
            <a:chOff x="321" y="4678"/>
            <a:chExt cx="5037" cy="595"/>
          </a:xfrm>
        </p:grpSpPr>
        <p:sp>
          <p:nvSpPr>
            <p:cNvPr id="26" name="Rectangle 1039"/>
            <p:cNvSpPr>
              <a:spLocks noChangeArrowheads="1"/>
            </p:cNvSpPr>
            <p:nvPr/>
          </p:nvSpPr>
          <p:spPr bwMode="auto">
            <a:xfrm>
              <a:off x="1794" y="4678"/>
              <a:ext cx="356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Průzkum umožňuje dobrovolné zapojení respondentů</a:t>
              </a:r>
              <a:endParaRPr kumimoji="0" lang="en-US" alt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1038"/>
            <p:cNvSpPr>
              <a:spLocks noChangeArrowheads="1"/>
            </p:cNvSpPr>
            <p:nvPr/>
          </p:nvSpPr>
          <p:spPr bwMode="auto">
            <a:xfrm>
              <a:off x="321" y="4678"/>
              <a:ext cx="138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None/>
                <a:defRPr/>
              </a:pPr>
              <a:r>
                <a:rPr kumimoji="0" lang="cs-CZ" altLang="cs-CZ" sz="2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Dobrovolné vzorkování</a:t>
              </a:r>
              <a:endParaRPr kumimoji="0" lang="en-US" alt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7D89F0-342E-4C37-68BF-17205D0C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8610</TotalTime>
  <Words>1954</Words>
  <Application>Microsoft Office PowerPoint</Application>
  <PresentationFormat>Širokoúhlá obrazovka</PresentationFormat>
  <Paragraphs>299</Paragraphs>
  <Slides>30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Impact</vt:lpstr>
      <vt:lpstr>Monotype Sorts</vt:lpstr>
      <vt:lpstr>Symbol</vt:lpstr>
      <vt:lpstr>Tahoma</vt:lpstr>
      <vt:lpstr>Times New Roman</vt:lpstr>
      <vt:lpstr>Wingdings</vt:lpstr>
      <vt:lpstr>NewsPrint</vt:lpstr>
      <vt:lpstr>Úvod do evaluací</vt:lpstr>
      <vt:lpstr>Blok třetí Zdroje a vzorek dat, metody sběru a analýzy dat 14.00 – 15.30</vt:lpstr>
      <vt:lpstr>Příprava plánu evaluace / Evaluační matice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For inspiration https://www.youtube.com/@michaelquinnpatton8730/videos 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jremr</dc:creator>
  <cp:lastModifiedBy>Daniel Svoboda</cp:lastModifiedBy>
  <cp:revision>177</cp:revision>
  <cp:lastPrinted>2014-05-27T09:47:40Z</cp:lastPrinted>
  <dcterms:created xsi:type="dcterms:W3CDTF">2014-05-16T16:14:43Z</dcterms:created>
  <dcterms:modified xsi:type="dcterms:W3CDTF">2023-11-27T21:11:00Z</dcterms:modified>
</cp:coreProperties>
</file>