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57"/>
  </p:notesMasterIdLst>
  <p:handoutMasterIdLst>
    <p:handoutMasterId r:id="rId58"/>
  </p:handoutMasterIdLst>
  <p:sldIdLst>
    <p:sldId id="256" r:id="rId2"/>
    <p:sldId id="262" r:id="rId3"/>
    <p:sldId id="380" r:id="rId4"/>
    <p:sldId id="379" r:id="rId5"/>
    <p:sldId id="2246" r:id="rId6"/>
    <p:sldId id="2247" r:id="rId7"/>
    <p:sldId id="2251" r:id="rId8"/>
    <p:sldId id="2248" r:id="rId9"/>
    <p:sldId id="2252" r:id="rId10"/>
    <p:sldId id="2250" r:id="rId11"/>
    <p:sldId id="2253" r:id="rId12"/>
    <p:sldId id="2249" r:id="rId13"/>
    <p:sldId id="2255" r:id="rId14"/>
    <p:sldId id="2271" r:id="rId15"/>
    <p:sldId id="290" r:id="rId16"/>
    <p:sldId id="400" r:id="rId17"/>
    <p:sldId id="1242" r:id="rId18"/>
    <p:sldId id="1243" r:id="rId19"/>
    <p:sldId id="1244" r:id="rId20"/>
    <p:sldId id="414" r:id="rId21"/>
    <p:sldId id="415" r:id="rId22"/>
    <p:sldId id="416" r:id="rId23"/>
    <p:sldId id="417" r:id="rId24"/>
    <p:sldId id="2262" r:id="rId25"/>
    <p:sldId id="2269" r:id="rId26"/>
    <p:sldId id="2263" r:id="rId27"/>
    <p:sldId id="2264" r:id="rId28"/>
    <p:sldId id="2270" r:id="rId29"/>
    <p:sldId id="418" r:id="rId30"/>
    <p:sldId id="433" r:id="rId31"/>
    <p:sldId id="434" r:id="rId32"/>
    <p:sldId id="2261" r:id="rId33"/>
    <p:sldId id="492" r:id="rId34"/>
    <p:sldId id="295" r:id="rId35"/>
    <p:sldId id="368" r:id="rId36"/>
    <p:sldId id="369" r:id="rId37"/>
    <p:sldId id="358" r:id="rId38"/>
    <p:sldId id="370" r:id="rId39"/>
    <p:sldId id="362" r:id="rId40"/>
    <p:sldId id="364" r:id="rId41"/>
    <p:sldId id="2279" r:id="rId42"/>
    <p:sldId id="2280" r:id="rId43"/>
    <p:sldId id="356" r:id="rId44"/>
    <p:sldId id="359" r:id="rId45"/>
    <p:sldId id="2283" r:id="rId46"/>
    <p:sldId id="2282" r:id="rId47"/>
    <p:sldId id="363" r:id="rId48"/>
    <p:sldId id="260" r:id="rId49"/>
    <p:sldId id="265" r:id="rId50"/>
    <p:sldId id="266" r:id="rId51"/>
    <p:sldId id="371" r:id="rId52"/>
    <p:sldId id="372" r:id="rId53"/>
    <p:sldId id="373" r:id="rId54"/>
    <p:sldId id="374" r:id="rId55"/>
    <p:sldId id="259" r:id="rId56"/>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66" userDrawn="1">
          <p15:clr>
            <a:srgbClr val="A4A3A4"/>
          </p15:clr>
        </p15:guide>
        <p15:guide id="3" pos="3871" userDrawn="1">
          <p15:clr>
            <a:srgbClr val="A4A3A4"/>
          </p15:clr>
        </p15:guide>
        <p15:guide id="4" pos="7014"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CC"/>
    <a:srgbClr val="3366CC"/>
    <a:srgbClr val="003399"/>
    <a:srgbClr val="0066FF"/>
    <a:srgbClr val="376092"/>
    <a:srgbClr val="40404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48" autoAdjust="0"/>
    <p:restoredTop sz="86382" autoAdjust="0"/>
  </p:normalViewPr>
  <p:slideViewPr>
    <p:cSldViewPr showGuides="1">
      <p:cViewPr varScale="1">
        <p:scale>
          <a:sx n="95" d="100"/>
          <a:sy n="95" d="100"/>
        </p:scale>
        <p:origin x="408" y="90"/>
      </p:cViewPr>
      <p:guideLst>
        <p:guide orient="horz" pos="2160"/>
        <p:guide pos="666"/>
        <p:guide pos="3871"/>
        <p:guide pos="7014"/>
      </p:guideLst>
    </p:cSldViewPr>
  </p:slideViewPr>
  <p:outlineViewPr>
    <p:cViewPr>
      <p:scale>
        <a:sx n="33" d="100"/>
        <a:sy n="33" d="100"/>
      </p:scale>
      <p:origin x="0" y="-15032"/>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71" d="100"/>
          <a:sy n="71" d="100"/>
        </p:scale>
        <p:origin x="2228" y="-1580"/>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quarter" idx="1"/>
          </p:nvPr>
        </p:nvSpPr>
        <p:spPr>
          <a:xfrm>
            <a:off x="3547901" y="175345"/>
            <a:ext cx="2700300" cy="493315"/>
          </a:xfrm>
          <a:prstGeom prst="rect">
            <a:avLst/>
          </a:prstGeom>
        </p:spPr>
        <p:txBody>
          <a:bodyPr vert="horz" lIns="90754" tIns="45377" rIns="90754" bIns="45377" rtlCol="0" anchor="ctr" anchorCtr="0"/>
          <a:lstStyle>
            <a:lvl1pPr algn="r">
              <a:defRPr sz="1200"/>
            </a:lvl1pPr>
          </a:lstStyle>
          <a:p>
            <a:r>
              <a:rPr lang="cs-CZ" b="1" dirty="0"/>
              <a:t>Modul 4 „Příprava evaluací, zkušenosti“</a:t>
            </a:r>
          </a:p>
        </p:txBody>
      </p:sp>
      <p:sp>
        <p:nvSpPr>
          <p:cNvPr id="4" name="Zástupný symbol pro zápatí 3"/>
          <p:cNvSpPr>
            <a:spLocks noGrp="1"/>
          </p:cNvSpPr>
          <p:nvPr>
            <p:ph type="ftr" sz="quarter" idx="2"/>
          </p:nvPr>
        </p:nvSpPr>
        <p:spPr>
          <a:xfrm>
            <a:off x="451557" y="9371287"/>
            <a:ext cx="2664296" cy="350402"/>
          </a:xfrm>
          <a:prstGeom prst="rect">
            <a:avLst/>
          </a:prstGeom>
        </p:spPr>
        <p:txBody>
          <a:bodyPr vert="horz" lIns="90754" tIns="45377" rIns="90754" bIns="45377" rtlCol="0" anchor="ctr"/>
          <a:lstStyle>
            <a:lvl1pPr algn="l">
              <a:defRPr sz="1200"/>
            </a:lvl1pPr>
          </a:lstStyle>
          <a:p>
            <a:r>
              <a:rPr lang="cs-CZ" sz="1000" b="1" dirty="0"/>
              <a:t>Úvod do evaluací 2023</a:t>
            </a:r>
          </a:p>
        </p:txBody>
      </p:sp>
      <p:sp>
        <p:nvSpPr>
          <p:cNvPr id="6" name="Zástupný symbol pro číslo snímku 5">
            <a:extLst>
              <a:ext uri="{FF2B5EF4-FFF2-40B4-BE49-F238E27FC236}">
                <a16:creationId xmlns:a16="http://schemas.microsoft.com/office/drawing/2014/main" id="{83AA4EAF-B635-4864-99FA-D5CD16B7BE23}"/>
              </a:ext>
            </a:extLst>
          </p:cNvPr>
          <p:cNvSpPr>
            <a:spLocks noGrp="1"/>
          </p:cNvSpPr>
          <p:nvPr>
            <p:ph type="sldNum" sz="quarter" idx="3"/>
          </p:nvPr>
        </p:nvSpPr>
        <p:spPr>
          <a:xfrm>
            <a:off x="3815375" y="9356526"/>
            <a:ext cx="2664296" cy="350675"/>
          </a:xfrm>
          <a:prstGeom prst="rect">
            <a:avLst/>
          </a:prstGeom>
        </p:spPr>
        <p:txBody>
          <a:bodyPr vert="horz" lIns="91440" tIns="45720" rIns="91440" bIns="45720" rtlCol="0" anchor="ctr" anchorCtr="0"/>
          <a:lstStyle>
            <a:lvl1pPr algn="r">
              <a:defRPr sz="1200"/>
            </a:lvl1pPr>
          </a:lstStyle>
          <a:p>
            <a:fld id="{736D6F63-A85D-442B-99A6-2EB94777FCA8}" type="slidenum">
              <a:rPr lang="cs-CZ" sz="1000" b="1" smtClean="0"/>
              <a:t>‹#›</a:t>
            </a:fld>
            <a:endParaRPr lang="cs-CZ" sz="1000" b="1" dirty="0"/>
          </a:p>
        </p:txBody>
      </p:sp>
    </p:spTree>
    <p:extLst>
      <p:ext uri="{BB962C8B-B14F-4D97-AF65-F5344CB8AC3E}">
        <p14:creationId xmlns:p14="http://schemas.microsoft.com/office/powerpoint/2010/main" val="4209241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cs-CZ"/>
          </a:p>
        </p:txBody>
      </p:sp>
      <p:sp>
        <p:nvSpPr>
          <p:cNvPr id="3" name="Zástupný symbol pro datum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5406C4C0-89B0-4B76-A8CB-C799D7F056EF}" type="datetimeFigureOut">
              <a:rPr lang="cs-CZ" smtClean="0"/>
              <a:pPr/>
              <a:t>28.11.2023</a:t>
            </a:fld>
            <a:endParaRPr lang="cs-CZ"/>
          </a:p>
        </p:txBody>
      </p:sp>
      <p:sp>
        <p:nvSpPr>
          <p:cNvPr id="4" name="Zástupný symbol pro obrázek snímku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endParaRPr lang="cs-CZ"/>
          </a:p>
        </p:txBody>
      </p:sp>
      <p:sp>
        <p:nvSpPr>
          <p:cNvPr id="5" name="Zástupný symbol pro poznámky 4"/>
          <p:cNvSpPr>
            <a:spLocks noGrp="1"/>
          </p:cNvSpPr>
          <p:nvPr>
            <p:ph type="body" sz="quarter" idx="3"/>
          </p:nvPr>
        </p:nvSpPr>
        <p:spPr>
          <a:xfrm>
            <a:off x="673577" y="4686499"/>
            <a:ext cx="5388610" cy="4439841"/>
          </a:xfrm>
          <a:prstGeom prst="rect">
            <a:avLst/>
          </a:prstGeom>
        </p:spPr>
        <p:txBody>
          <a:bodyPr vert="horz" lIns="90754" tIns="45377" rIns="90754" bIns="45377"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DEDD7BDB-743A-4784-9715-2FA3CE9F46C6}" type="slidenum">
              <a:rPr lang="cs-CZ" smtClean="0"/>
              <a:pPr/>
              <a:t>‹#›</a:t>
            </a:fld>
            <a:endParaRPr lang="cs-CZ"/>
          </a:p>
        </p:txBody>
      </p:sp>
    </p:spTree>
    <p:extLst>
      <p:ext uri="{BB962C8B-B14F-4D97-AF65-F5344CB8AC3E}">
        <p14:creationId xmlns:p14="http://schemas.microsoft.com/office/powerpoint/2010/main" val="14269048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80963" y="739775"/>
            <a:ext cx="6573837" cy="3698875"/>
          </a:xfrm>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1</a:t>
            </a:fld>
            <a:endParaRPr lang="cs-CZ"/>
          </a:p>
        </p:txBody>
      </p:sp>
    </p:spTree>
    <p:extLst>
      <p:ext uri="{BB962C8B-B14F-4D97-AF65-F5344CB8AC3E}">
        <p14:creationId xmlns:p14="http://schemas.microsoft.com/office/powerpoint/2010/main" val="29623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80963" y="739775"/>
            <a:ext cx="6573837" cy="3698875"/>
          </a:xfrm>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2</a:t>
            </a:fld>
            <a:endParaRPr lang="cs-CZ"/>
          </a:p>
        </p:txBody>
      </p:sp>
    </p:spTree>
    <p:extLst>
      <p:ext uri="{BB962C8B-B14F-4D97-AF65-F5344CB8AC3E}">
        <p14:creationId xmlns:p14="http://schemas.microsoft.com/office/powerpoint/2010/main" val="390891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4</a:t>
            </a:fld>
            <a:endParaRPr lang="cs-CZ"/>
          </a:p>
        </p:txBody>
      </p:sp>
    </p:spTree>
    <p:extLst>
      <p:ext uri="{BB962C8B-B14F-4D97-AF65-F5344CB8AC3E}">
        <p14:creationId xmlns:p14="http://schemas.microsoft.com/office/powerpoint/2010/main" val="372103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a:ln/>
        </p:spPr>
      </p:sp>
      <p:sp>
        <p:nvSpPr>
          <p:cNvPr id="77827" name="Zástupný symbol pro poznámky 2"/>
          <p:cNvSpPr>
            <a:spLocks noGrp="1"/>
          </p:cNvSpPr>
          <p:nvPr>
            <p:ph type="body" idx="1"/>
          </p:nvPr>
        </p:nvSpPr>
        <p:spPr>
          <a:noFill/>
          <a:ln/>
        </p:spPr>
        <p:txBody>
          <a:bodyPr/>
          <a:lstStyle/>
          <a:p>
            <a:r>
              <a:rPr lang="cs-CZ"/>
              <a:t>Crossboarder below the treshold (83 000 €)</a:t>
            </a:r>
          </a:p>
        </p:txBody>
      </p:sp>
      <p:sp>
        <p:nvSpPr>
          <p:cNvPr id="77828" name="Zástupný symbol pro číslo snímku 3"/>
          <p:cNvSpPr>
            <a:spLocks noGrp="1"/>
          </p:cNvSpPr>
          <p:nvPr>
            <p:ph type="sldNum" sz="quarter" idx="5"/>
          </p:nvPr>
        </p:nvSpPr>
        <p:spPr/>
        <p:txBody>
          <a:bodyPr/>
          <a:lstStyle/>
          <a:p>
            <a:pPr>
              <a:defRPr/>
            </a:pPr>
            <a:fld id="{A94617DF-C635-471D-8B5F-79FA8A31B3AB}" type="slidenum">
              <a:rPr lang="cs-CZ" smtClean="0"/>
              <a:pPr>
                <a:defRPr/>
              </a:pPr>
              <a:t>20</a:t>
            </a:fld>
            <a:endParaRPr lang="cs-CZ"/>
          </a:p>
        </p:txBody>
      </p:sp>
    </p:spTree>
    <p:extLst>
      <p:ext uri="{BB962C8B-B14F-4D97-AF65-F5344CB8AC3E}">
        <p14:creationId xmlns:p14="http://schemas.microsoft.com/office/powerpoint/2010/main" val="225756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a:ln/>
        </p:spPr>
      </p:sp>
      <p:sp>
        <p:nvSpPr>
          <p:cNvPr id="77827" name="Zástupný symbol pro poznámky 2"/>
          <p:cNvSpPr>
            <a:spLocks noGrp="1"/>
          </p:cNvSpPr>
          <p:nvPr>
            <p:ph type="body" idx="1"/>
          </p:nvPr>
        </p:nvSpPr>
        <p:spPr>
          <a:noFill/>
          <a:ln/>
        </p:spPr>
        <p:txBody>
          <a:bodyPr/>
          <a:lstStyle/>
          <a:p>
            <a:r>
              <a:rPr lang="cs-CZ"/>
              <a:t>Crossboarder below the treshold (83 000 €)</a:t>
            </a:r>
          </a:p>
        </p:txBody>
      </p:sp>
      <p:sp>
        <p:nvSpPr>
          <p:cNvPr id="77828" name="Zástupný symbol pro číslo snímku 3"/>
          <p:cNvSpPr>
            <a:spLocks noGrp="1"/>
          </p:cNvSpPr>
          <p:nvPr>
            <p:ph type="sldNum" sz="quarter" idx="5"/>
          </p:nvPr>
        </p:nvSpPr>
        <p:spPr/>
        <p:txBody>
          <a:bodyPr/>
          <a:lstStyle/>
          <a:p>
            <a:pPr>
              <a:defRPr/>
            </a:pPr>
            <a:fld id="{A94617DF-C635-471D-8B5F-79FA8A31B3AB}" type="slidenum">
              <a:rPr lang="cs-CZ" smtClean="0"/>
              <a:pPr>
                <a:defRPr/>
              </a:pPr>
              <a:t>21</a:t>
            </a:fld>
            <a:endParaRPr lang="cs-CZ"/>
          </a:p>
        </p:txBody>
      </p:sp>
    </p:spTree>
    <p:extLst>
      <p:ext uri="{BB962C8B-B14F-4D97-AF65-F5344CB8AC3E}">
        <p14:creationId xmlns:p14="http://schemas.microsoft.com/office/powerpoint/2010/main" val="375170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a:ln/>
        </p:spPr>
      </p:sp>
      <p:sp>
        <p:nvSpPr>
          <p:cNvPr id="79875" name="Zástupný symbol pro poznámky 2"/>
          <p:cNvSpPr>
            <a:spLocks noGrp="1"/>
          </p:cNvSpPr>
          <p:nvPr>
            <p:ph type="body" idx="1"/>
          </p:nvPr>
        </p:nvSpPr>
        <p:spPr>
          <a:noFill/>
          <a:ln/>
        </p:spPr>
        <p:txBody>
          <a:bodyPr/>
          <a:lstStyle/>
          <a:p>
            <a:r>
              <a:rPr lang="cs-CZ"/>
              <a:t>Crossboarder below the treshold (83 000 €)</a:t>
            </a:r>
          </a:p>
        </p:txBody>
      </p:sp>
      <p:sp>
        <p:nvSpPr>
          <p:cNvPr id="79876" name="Zástupný symbol pro číslo snímku 3"/>
          <p:cNvSpPr>
            <a:spLocks noGrp="1"/>
          </p:cNvSpPr>
          <p:nvPr>
            <p:ph type="sldNum" sz="quarter" idx="5"/>
          </p:nvPr>
        </p:nvSpPr>
        <p:spPr/>
        <p:txBody>
          <a:bodyPr/>
          <a:lstStyle/>
          <a:p>
            <a:pPr>
              <a:defRPr/>
            </a:pPr>
            <a:fld id="{914CC02D-0BDD-4D1A-8F5D-23315CA58C58}" type="slidenum">
              <a:rPr lang="cs-CZ" smtClean="0"/>
              <a:pPr>
                <a:defRPr/>
              </a:pPr>
              <a:t>22</a:t>
            </a:fld>
            <a:endParaRPr lang="cs-CZ"/>
          </a:p>
        </p:txBody>
      </p:sp>
    </p:spTree>
    <p:extLst>
      <p:ext uri="{BB962C8B-B14F-4D97-AF65-F5344CB8AC3E}">
        <p14:creationId xmlns:p14="http://schemas.microsoft.com/office/powerpoint/2010/main" val="333132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a:ln/>
        </p:spPr>
      </p:sp>
      <p:sp>
        <p:nvSpPr>
          <p:cNvPr id="79875" name="Zástupný symbol pro poznámky 2"/>
          <p:cNvSpPr>
            <a:spLocks noGrp="1"/>
          </p:cNvSpPr>
          <p:nvPr>
            <p:ph type="body" idx="1"/>
          </p:nvPr>
        </p:nvSpPr>
        <p:spPr>
          <a:noFill/>
          <a:ln/>
        </p:spPr>
        <p:txBody>
          <a:bodyPr/>
          <a:lstStyle/>
          <a:p>
            <a:r>
              <a:rPr lang="cs-CZ"/>
              <a:t>Crossboarder below the treshold (83 000 €)</a:t>
            </a:r>
          </a:p>
        </p:txBody>
      </p:sp>
      <p:sp>
        <p:nvSpPr>
          <p:cNvPr id="79876" name="Zástupný symbol pro číslo snímku 3"/>
          <p:cNvSpPr>
            <a:spLocks noGrp="1"/>
          </p:cNvSpPr>
          <p:nvPr>
            <p:ph type="sldNum" sz="quarter" idx="5"/>
          </p:nvPr>
        </p:nvSpPr>
        <p:spPr/>
        <p:txBody>
          <a:bodyPr/>
          <a:lstStyle/>
          <a:p>
            <a:pPr>
              <a:defRPr/>
            </a:pPr>
            <a:fld id="{914CC02D-0BDD-4D1A-8F5D-23315CA58C58}" type="slidenum">
              <a:rPr lang="cs-CZ" smtClean="0"/>
              <a:pPr>
                <a:defRPr/>
              </a:pPr>
              <a:t>23</a:t>
            </a:fld>
            <a:endParaRPr lang="cs-CZ"/>
          </a:p>
        </p:txBody>
      </p:sp>
    </p:spTree>
    <p:extLst>
      <p:ext uri="{BB962C8B-B14F-4D97-AF65-F5344CB8AC3E}">
        <p14:creationId xmlns:p14="http://schemas.microsoft.com/office/powerpoint/2010/main" val="27350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ln>
            <a:miter lim="800000"/>
            <a:headEnd/>
            <a:tailEnd/>
          </a:ln>
        </p:spPr>
        <p:txBody>
          <a:bodyPr/>
          <a:lstStyle/>
          <a:p>
            <a:pPr defTabSz="913844">
              <a:defRPr/>
            </a:pPr>
            <a:fld id="{2860032E-47FE-4971-A475-CEFEB87871F4}" type="slidenum">
              <a:rPr lang="cs-CZ" smtClean="0"/>
              <a:pPr defTabSz="913844">
                <a:defRPr/>
              </a:pPr>
              <a:t>55</a:t>
            </a:fld>
            <a:endParaRPr 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p>
        </p:txBody>
      </p:sp>
    </p:spTree>
    <p:extLst>
      <p:ext uri="{BB962C8B-B14F-4D97-AF65-F5344CB8AC3E}">
        <p14:creationId xmlns:p14="http://schemas.microsoft.com/office/powerpoint/2010/main" val="103983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060921" y="1712894"/>
            <a:ext cx="10038080" cy="1848036"/>
          </a:xfrm>
        </p:spPr>
        <p:txBody>
          <a:bodyPr>
            <a:noAutofit/>
          </a:bodyPr>
          <a:lstStyle>
            <a:lvl1pPr algn="ctr">
              <a:defRPr sz="6000">
                <a:solidFill>
                  <a:srgbClr val="376092"/>
                </a:solidFill>
                <a:latin typeface="Calibri" panose="020F0502020204030204" pitchFamily="34" charset="0"/>
              </a:defRPr>
            </a:lvl1pPr>
          </a:lstStyle>
          <a:p>
            <a:r>
              <a:rPr lang="cs-CZ" dirty="0"/>
              <a:t>Kliknutím lze upravit styl.</a:t>
            </a:r>
            <a:endParaRPr lang="en-US" dirty="0"/>
          </a:p>
        </p:txBody>
      </p:sp>
      <p:sp>
        <p:nvSpPr>
          <p:cNvPr id="3" name="Subtitle 2"/>
          <p:cNvSpPr>
            <a:spLocks noGrp="1"/>
          </p:cNvSpPr>
          <p:nvPr>
            <p:ph type="subTitle" idx="1"/>
          </p:nvPr>
        </p:nvSpPr>
        <p:spPr>
          <a:xfrm>
            <a:off x="1068829" y="4473116"/>
            <a:ext cx="10053410" cy="990600"/>
          </a:xfrm>
        </p:spPr>
        <p:txBody>
          <a:bodyPr anchor="t" anchorCtr="0">
            <a:normAutofit/>
          </a:bodyPr>
          <a:lstStyle>
            <a:lvl1pPr marL="0" indent="0" algn="ctr">
              <a:buNone/>
              <a:defRPr sz="2800">
                <a:solidFill>
                  <a:schemeClr val="tx2"/>
                </a:solidFill>
                <a:latin typeface="Calibri" panose="020F0502020204030204" pitchFamily="34" charset="0"/>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cs-CZ" dirty="0"/>
              <a:t>Kliknutím lze upravit styl předlohy.</a:t>
            </a:r>
            <a:endParaRPr lang="en-US" dirty="0"/>
          </a:p>
        </p:txBody>
      </p:sp>
      <p:cxnSp>
        <p:nvCxnSpPr>
          <p:cNvPr id="5" name="Přímá spojnice 4"/>
          <p:cNvCxnSpPr/>
          <p:nvPr userDrawn="1"/>
        </p:nvCxnSpPr>
        <p:spPr>
          <a:xfrm>
            <a:off x="1068829" y="3825044"/>
            <a:ext cx="10053410" cy="0"/>
          </a:xfrm>
          <a:prstGeom prst="line">
            <a:avLst/>
          </a:prstGeom>
          <a:ln w="38100">
            <a:solidFill>
              <a:srgbClr val="376092"/>
            </a:solidFill>
          </a:ln>
          <a:effectLst>
            <a:outerShdw blurRad="50800" dist="50800" dir="54000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763199" y="476672"/>
            <a:ext cx="2905309" cy="864000"/>
          </a:xfrm>
          <a:prstGeom prst="rect">
            <a:avLst/>
          </a:prstGeom>
          <a:noFill/>
        </p:spPr>
      </p:pic>
      <p:pic>
        <p:nvPicPr>
          <p:cNvPr id="7" name="Obrázek 3" descr="logo_N01_F01-1.png"/>
          <p:cNvPicPr/>
          <p:nvPr userDrawn="1"/>
        </p:nvPicPr>
        <p:blipFill>
          <a:blip r:embed="rId3" cstate="print"/>
          <a:stretch>
            <a:fillRect/>
          </a:stretch>
        </p:blipFill>
        <p:spPr>
          <a:xfrm>
            <a:off x="1295469" y="620688"/>
            <a:ext cx="2172239" cy="54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27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53" y="980728"/>
            <a:ext cx="11135782" cy="45725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6" name="Slide Number Placeholder 5"/>
          <p:cNvSpPr>
            <a:spLocks noGrp="1"/>
          </p:cNvSpPr>
          <p:nvPr>
            <p:ph type="sldNum" sz="quarter" idx="12"/>
          </p:nvPr>
        </p:nvSpPr>
        <p:spPr/>
        <p:txBody>
          <a:bodyPr/>
          <a:lstStyle>
            <a:lvl1pPr>
              <a:defRPr sz="1200" b="1" baseline="0">
                <a:solidFill>
                  <a:schemeClr val="tx1"/>
                </a:solidFill>
                <a:latin typeface="Calibri" panose="020F0502020204030204" pitchFamily="34" charset="0"/>
                <a:cs typeface="Calibri" panose="020F0502020204030204" pitchFamily="34" charset="0"/>
              </a:defRPr>
            </a:lvl1pPr>
          </a:lstStyle>
          <a:p>
            <a:fld id="{3913577B-3826-4951-8650-B862D878984C}" type="slidenum">
              <a:rPr lang="cs-CZ" smtClean="0"/>
              <a:pPr/>
              <a:t>‹#›</a:t>
            </a:fld>
            <a:endParaRPr lang="cs-CZ" dirty="0"/>
          </a:p>
        </p:txBody>
      </p:sp>
      <p:sp>
        <p:nvSpPr>
          <p:cNvPr id="7" name="Title Placeholder 1"/>
          <p:cNvSpPr>
            <a:spLocks noGrp="1"/>
          </p:cNvSpPr>
          <p:nvPr>
            <p:ph type="title"/>
          </p:nvPr>
        </p:nvSpPr>
        <p:spPr>
          <a:xfrm>
            <a:off x="479379" y="332656"/>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381" y="1340768"/>
            <a:ext cx="5472608"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84032" y="1353860"/>
            <a:ext cx="5212837"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Slide Number Placeholder 6"/>
          <p:cNvSpPr>
            <a:spLocks noGrp="1"/>
          </p:cNvSpPr>
          <p:nvPr>
            <p:ph type="sldNum" sz="quarter" idx="12"/>
          </p:nvPr>
        </p:nvSpPr>
        <p:spPr/>
        <p:txBody>
          <a:bodyPr/>
          <a:lstStyle>
            <a:lvl1pPr>
              <a:defRPr sz="1800"/>
            </a:lvl1pPr>
          </a:lstStyle>
          <a:p>
            <a:fld id="{3913577B-3826-4951-8650-B862D878984C}" type="slidenum">
              <a:rPr lang="cs-CZ" smtClean="0"/>
              <a:pPr/>
              <a:t>‹#›</a:t>
            </a:fld>
            <a:endParaRPr lang="cs-CZ" dirty="0"/>
          </a:p>
        </p:txBody>
      </p:sp>
      <p:sp>
        <p:nvSpPr>
          <p:cNvPr id="8" name="Title Placeholder 1"/>
          <p:cNvSpPr>
            <a:spLocks noGrp="1"/>
          </p:cNvSpPr>
          <p:nvPr>
            <p:ph type="title"/>
          </p:nvPr>
        </p:nvSpPr>
        <p:spPr>
          <a:xfrm>
            <a:off x="527384" y="260648"/>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800"/>
            </a:lvl1pPr>
          </a:lstStyle>
          <a:p>
            <a:fld id="{3913577B-3826-4951-8650-B862D878984C}" type="slidenum">
              <a:rPr lang="cs-CZ" smtClean="0"/>
              <a:pPr/>
              <a:t>‹#›</a:t>
            </a:fld>
            <a:endParaRPr lang="cs-CZ"/>
          </a:p>
        </p:txBody>
      </p:sp>
      <p:sp>
        <p:nvSpPr>
          <p:cNvPr id="6" name="Title Placeholder 1"/>
          <p:cNvSpPr>
            <a:spLocks noGrp="1"/>
          </p:cNvSpPr>
          <p:nvPr>
            <p:ph type="title"/>
          </p:nvPr>
        </p:nvSpPr>
        <p:spPr>
          <a:xfrm>
            <a:off x="575390" y="188640"/>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800"/>
            </a:lvl1pPr>
          </a:lstStyle>
          <a:p>
            <a:fld id="{3913577B-3826-4951-8650-B862D878984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1949" y="1268760"/>
            <a:ext cx="7244178" cy="4824536"/>
          </a:xfrm>
        </p:spPr>
        <p:txBody>
          <a:bodyPr/>
          <a:lstStyle>
            <a:lvl1pPr>
              <a:defRPr sz="2400">
                <a:latin typeface="Calibri" panose="020F0502020204030204" pitchFamily="34" charset="0"/>
              </a:defRPr>
            </a:lvl1pPr>
            <a:lvl2pPr>
              <a:defRPr sz="22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19403" y="1268760"/>
            <a:ext cx="3564876" cy="4896544"/>
          </a:xfrm>
        </p:spPr>
        <p:txBody>
          <a:bodyPr>
            <a:normAutofit/>
          </a:bodyPr>
          <a:lstStyle>
            <a:lvl1pPr marL="0" indent="0">
              <a:buNone/>
              <a:defRPr sz="2100">
                <a:solidFill>
                  <a:schemeClr val="tx2"/>
                </a:solidFill>
                <a:latin typeface="Calibri" panose="020F0502020204030204" pitchFamily="34" charset="0"/>
              </a:defRPr>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cs-CZ" dirty="0"/>
              <a:t>Kliknutím lze upravit styly předlohy textu.</a:t>
            </a:r>
          </a:p>
        </p:txBody>
      </p:sp>
      <p:sp>
        <p:nvSpPr>
          <p:cNvPr id="7" name="Slide Number Placeholder 6"/>
          <p:cNvSpPr>
            <a:spLocks noGrp="1"/>
          </p:cNvSpPr>
          <p:nvPr>
            <p:ph type="sldNum" sz="quarter" idx="12"/>
          </p:nvPr>
        </p:nvSpPr>
        <p:spPr/>
        <p:txBody>
          <a:bodyPr/>
          <a:lstStyle>
            <a:lvl1pPr>
              <a:defRPr sz="1800"/>
            </a:lvl1pPr>
          </a:lstStyle>
          <a:p>
            <a:fld id="{3913577B-3826-4951-8650-B862D878984C}" type="slidenum">
              <a:rPr lang="cs-CZ" smtClean="0"/>
              <a:pPr/>
              <a:t>‹#›</a:t>
            </a:fld>
            <a:endParaRPr lang="cs-CZ"/>
          </a:p>
        </p:txBody>
      </p:sp>
      <p:cxnSp>
        <p:nvCxnSpPr>
          <p:cNvPr id="10" name="Straight Connector 9"/>
          <p:cNvCxnSpPr/>
          <p:nvPr/>
        </p:nvCxnSpPr>
        <p:spPr>
          <a:xfrm rot="5400000">
            <a:off x="2655887" y="3172704"/>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671400" y="224644"/>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3392" y="1232756"/>
            <a:ext cx="11155680" cy="4896544"/>
          </a:xfrm>
          <a:ln w="6350">
            <a:solidFill>
              <a:schemeClr val="tx2"/>
            </a:solidFill>
          </a:ln>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cs-CZ" dirty="0"/>
              <a:t>Kliknutím na ikonu přidáte obrázek.</a:t>
            </a:r>
            <a:endParaRPr lang="en-US" dirty="0"/>
          </a:p>
        </p:txBody>
      </p:sp>
      <p:sp>
        <p:nvSpPr>
          <p:cNvPr id="7" name="Slide Number Placeholder 6"/>
          <p:cNvSpPr>
            <a:spLocks noGrp="1"/>
          </p:cNvSpPr>
          <p:nvPr>
            <p:ph type="sldNum" sz="quarter" idx="12"/>
          </p:nvPr>
        </p:nvSpPr>
        <p:spPr/>
        <p:txBody>
          <a:bodyPr/>
          <a:lstStyle>
            <a:lvl1pPr>
              <a:defRPr sz="1800"/>
            </a:lvl1pPr>
          </a:lstStyle>
          <a:p>
            <a:fld id="{3913577B-3826-4951-8650-B862D878984C}" type="slidenum">
              <a:rPr lang="cs-CZ" smtClean="0"/>
              <a:pPr/>
              <a:t>‹#›</a:t>
            </a:fld>
            <a:endParaRPr lang="cs-CZ"/>
          </a:p>
        </p:txBody>
      </p:sp>
      <p:sp>
        <p:nvSpPr>
          <p:cNvPr id="8" name="Title Placeholder 1"/>
          <p:cNvSpPr>
            <a:spLocks noGrp="1"/>
          </p:cNvSpPr>
          <p:nvPr>
            <p:ph type="title"/>
          </p:nvPr>
        </p:nvSpPr>
        <p:spPr>
          <a:xfrm>
            <a:off x="575390" y="296652"/>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75390" y="1160748"/>
            <a:ext cx="11135782" cy="4536504"/>
          </a:xfrm>
        </p:spPr>
        <p:txBody>
          <a:bodyPr vert="eaVert" anchor="t" anchorCtr="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6" name="Slide Number Placeholder 5"/>
          <p:cNvSpPr>
            <a:spLocks noGrp="1"/>
          </p:cNvSpPr>
          <p:nvPr>
            <p:ph type="sldNum" sz="quarter" idx="12"/>
          </p:nvPr>
        </p:nvSpPr>
        <p:spPr/>
        <p:txBody>
          <a:bodyPr/>
          <a:lstStyle>
            <a:lvl1pPr>
              <a:defRPr sz="1800"/>
            </a:lvl1pPr>
          </a:lstStyle>
          <a:p>
            <a:fld id="{3913577B-3826-4951-8650-B862D878984C}" type="slidenum">
              <a:rPr lang="cs-CZ" smtClean="0"/>
              <a:pPr/>
              <a:t>‹#›</a:t>
            </a:fld>
            <a:endParaRPr lang="cs-CZ"/>
          </a:p>
        </p:txBody>
      </p:sp>
      <p:sp>
        <p:nvSpPr>
          <p:cNvPr id="7" name="Title Placeholder 1"/>
          <p:cNvSpPr>
            <a:spLocks noGrp="1"/>
          </p:cNvSpPr>
          <p:nvPr>
            <p:ph type="title"/>
          </p:nvPr>
        </p:nvSpPr>
        <p:spPr>
          <a:xfrm>
            <a:off x="575390" y="224644"/>
            <a:ext cx="11134160" cy="684076"/>
          </a:xfrm>
          <a:prstGeom prst="rect">
            <a:avLst/>
          </a:prstGeom>
        </p:spPr>
        <p:txBody>
          <a:bodyPr vert="horz" lIns="91440" tIns="45720" rIns="91440" bIns="45720" rtlCol="0" anchor="b" anchorCtr="0">
            <a:noAutofit/>
          </a:bodyPr>
          <a:lstStyle>
            <a:lvl1pPr>
              <a:defRPr>
                <a:latin typeface="Calibri" panose="020F0502020204030204" pitchFamily="34" charset="0"/>
              </a:defRPr>
            </a:lvl1pPr>
          </a:lstStyle>
          <a:p>
            <a:r>
              <a:rPr lang="cs-CZ" dirty="0"/>
              <a:t>Kliknutím lze upravit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5477934" y="6602419"/>
            <a:ext cx="6096000" cy="179387"/>
          </a:xfrm>
          <a:prstGeom prst="rect">
            <a:avLst/>
          </a:prstGeom>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15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7843" y="872716"/>
            <a:ext cx="11134160" cy="684076"/>
          </a:xfrm>
          <a:prstGeom prst="rect">
            <a:avLst/>
          </a:prstGeom>
        </p:spPr>
        <p:txBody>
          <a:bodyPr vert="horz" lIns="91440" tIns="45720" rIns="91440" bIns="45720" rtlCol="0" anchor="b" anchorCtr="0">
            <a:noAutofit/>
          </a:bodyPr>
          <a:lstStyle/>
          <a:p>
            <a:r>
              <a:rPr lang="cs-CZ" dirty="0"/>
              <a:t>Kliknutím lze upravit styl.</a:t>
            </a:r>
            <a:endParaRPr lang="en-US" dirty="0"/>
          </a:p>
        </p:txBody>
      </p:sp>
      <p:sp>
        <p:nvSpPr>
          <p:cNvPr id="3" name="Text Placeholder 2"/>
          <p:cNvSpPr>
            <a:spLocks noGrp="1"/>
          </p:cNvSpPr>
          <p:nvPr>
            <p:ph type="body" idx="1"/>
          </p:nvPr>
        </p:nvSpPr>
        <p:spPr>
          <a:xfrm>
            <a:off x="1056217" y="1556792"/>
            <a:ext cx="11135782" cy="4068452"/>
          </a:xfrm>
          <a:prstGeom prst="rect">
            <a:avLst/>
          </a:prstGeom>
        </p:spPr>
        <p:txBody>
          <a:bodyPr vert="horz" lIns="91440" tIns="45720" rIns="91440" bIns="45720" rtlCol="0" anchor="ctr" anchorCtr="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6" name="Slide Number Placeholder 5"/>
          <p:cNvSpPr>
            <a:spLocks noGrp="1"/>
          </p:cNvSpPr>
          <p:nvPr>
            <p:ph type="sldNum" sz="quarter" idx="4"/>
          </p:nvPr>
        </p:nvSpPr>
        <p:spPr>
          <a:xfrm>
            <a:off x="11280579" y="6309326"/>
            <a:ext cx="730411" cy="365125"/>
          </a:xfrm>
          <a:prstGeom prst="rect">
            <a:avLst/>
          </a:prstGeom>
        </p:spPr>
        <p:txBody>
          <a:bodyPr vert="horz" lIns="91440" tIns="45720" rIns="91440" bIns="45720" rtlCol="0" anchor="ctr"/>
          <a:lstStyle>
            <a:lvl1pPr algn="r">
              <a:defRPr sz="1600" baseline="0">
                <a:solidFill>
                  <a:srgbClr val="404040"/>
                </a:solidFill>
                <a:latin typeface="+mj-lt"/>
              </a:defRPr>
            </a:lvl1pPr>
          </a:lstStyle>
          <a:p>
            <a:fld id="{3913577B-3826-4951-8650-B862D878984C}" type="slidenum">
              <a:rPr lang="cs-CZ" smtClean="0"/>
              <a:pPr/>
              <a:t>‹#›</a:t>
            </a:fld>
            <a:endParaRPr lang="cs-CZ" dirty="0"/>
          </a:p>
        </p:txBody>
      </p:sp>
      <p:sp>
        <p:nvSpPr>
          <p:cNvPr id="13" name="Rectangle 7"/>
          <p:cNvSpPr/>
          <p:nvPr userDrawn="1"/>
        </p:nvSpPr>
        <p:spPr>
          <a:xfrm>
            <a:off x="1" y="-11482"/>
            <a:ext cx="12213204" cy="272130"/>
          </a:xfrm>
          <a:prstGeom prst="rect">
            <a:avLst/>
          </a:prstGeom>
          <a:solidFill>
            <a:srgbClr val="376092"/>
          </a:solidFill>
          <a:ln>
            <a:noFill/>
          </a:ln>
          <a:scene3d>
            <a:camera prst="orthographicFront"/>
            <a:lightRig rig="soft" dir="t"/>
          </a:scene3d>
          <a:sp3d prstMaterial="metal">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Přímá spojnice 13"/>
          <p:cNvCxnSpPr/>
          <p:nvPr userDrawn="1"/>
        </p:nvCxnSpPr>
        <p:spPr bwMode="auto">
          <a:xfrm>
            <a:off x="0" y="332656"/>
            <a:ext cx="12192000" cy="0"/>
          </a:xfrm>
          <a:prstGeom prst="line">
            <a:avLst/>
          </a:prstGeom>
          <a:solidFill>
            <a:schemeClr val="accent1"/>
          </a:solidFill>
          <a:ln w="127000" cap="flat" cmpd="sng" algn="ctr">
            <a:solidFill>
              <a:srgbClr val="404040"/>
            </a:solidFill>
            <a:prstDash val="solid"/>
            <a:round/>
            <a:headEnd type="none" w="med" len="med"/>
            <a:tailEnd type="none" w="med" len="med"/>
          </a:ln>
          <a:effectLst>
            <a:outerShdw blurRad="139700" dist="88900" dir="5400000" algn="t" rotWithShape="0">
              <a:prstClr val="black">
                <a:alpha val="40000"/>
              </a:prstClr>
            </a:outerShdw>
          </a:effectLst>
          <a:scene3d>
            <a:camera prst="orthographicFront"/>
            <a:lightRig rig="soft" dir="t"/>
          </a:scene3d>
          <a:sp3d prstMaterial="metal">
            <a:bevelT w="152400" h="50800" prst="softRound"/>
            <a:bevelB prst="angle"/>
          </a:sp3d>
        </p:spPr>
      </p:cxnSp>
      <p:sp>
        <p:nvSpPr>
          <p:cNvPr id="4" name="Obdélník 3"/>
          <p:cNvSpPr/>
          <p:nvPr userDrawn="1"/>
        </p:nvSpPr>
        <p:spPr>
          <a:xfrm>
            <a:off x="1" y="-11482"/>
            <a:ext cx="12213204" cy="74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2" r:id="rId3"/>
    <p:sldLayoutId id="2147484074" r:id="rId4"/>
    <p:sldLayoutId id="2147484075" r:id="rId5"/>
    <p:sldLayoutId id="2147484076" r:id="rId6"/>
    <p:sldLayoutId id="2147484077" r:id="rId7"/>
    <p:sldLayoutId id="2147484078" r:id="rId8"/>
    <p:sldLayoutId id="2147484081" r:id="rId9"/>
    <p:sldLayoutId id="2147484082" r:id="rId10"/>
  </p:sldLayoutIdLst>
  <p:hf hdr="0" ftr="0" dt="0"/>
  <p:txStyles>
    <p:titleStyle>
      <a:lvl1pPr algn="l" defTabSz="914423"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7" indent="-274327" algn="l" defTabSz="914423" rtl="0" eaLnBrk="1" latinLnBrk="0" hangingPunct="1">
        <a:spcBef>
          <a:spcPct val="20000"/>
        </a:spcBef>
        <a:buClr>
          <a:srgbClr val="336699"/>
        </a:buClr>
        <a:buFont typeface="Arial" pitchFamily="34" charset="0"/>
        <a:buChar char="•"/>
        <a:defRPr sz="2400" kern="1200">
          <a:solidFill>
            <a:schemeClr val="tx2"/>
          </a:solidFill>
          <a:latin typeface="+mn-lt"/>
          <a:ea typeface="+mn-ea"/>
          <a:cs typeface="+mn-cs"/>
        </a:defRPr>
      </a:lvl1pPr>
      <a:lvl2pPr marL="594375" indent="-274327" algn="l" defTabSz="914423" rtl="0" eaLnBrk="1" latinLnBrk="0" hangingPunct="1">
        <a:spcBef>
          <a:spcPct val="20000"/>
        </a:spcBef>
        <a:buClr>
          <a:srgbClr val="336699"/>
        </a:buClr>
        <a:buFont typeface="Arial" pitchFamily="34" charset="0"/>
        <a:buChar char="•"/>
        <a:defRPr sz="2200" kern="1200">
          <a:solidFill>
            <a:schemeClr val="tx2"/>
          </a:solidFill>
          <a:latin typeface="+mn-lt"/>
          <a:ea typeface="+mn-ea"/>
          <a:cs typeface="+mn-cs"/>
        </a:defRPr>
      </a:lvl2pPr>
      <a:lvl3pPr marL="868701" indent="-228606" algn="l" defTabSz="914423" rtl="0" eaLnBrk="1" latinLnBrk="0" hangingPunct="1">
        <a:spcBef>
          <a:spcPct val="20000"/>
        </a:spcBef>
        <a:buClr>
          <a:srgbClr val="336699"/>
        </a:buClr>
        <a:buFont typeface="Arial" pitchFamily="34" charset="0"/>
        <a:buChar char="•"/>
        <a:defRPr sz="2000" kern="1200">
          <a:solidFill>
            <a:schemeClr val="tx2"/>
          </a:solidFill>
          <a:latin typeface="+mn-lt"/>
          <a:ea typeface="+mn-ea"/>
          <a:cs typeface="+mn-cs"/>
        </a:defRPr>
      </a:lvl3pPr>
      <a:lvl4pPr marL="1143028" indent="-228606" algn="l" defTabSz="914423" rtl="0" eaLnBrk="1" latinLnBrk="0" hangingPunct="1">
        <a:spcBef>
          <a:spcPct val="20000"/>
        </a:spcBef>
        <a:buClr>
          <a:srgbClr val="336699"/>
        </a:buClr>
        <a:buFont typeface="Arial" pitchFamily="34" charset="0"/>
        <a:buChar char="•"/>
        <a:defRPr sz="1800" kern="1200">
          <a:solidFill>
            <a:schemeClr val="tx2"/>
          </a:solidFill>
          <a:latin typeface="+mn-lt"/>
          <a:ea typeface="+mn-ea"/>
          <a:cs typeface="+mn-cs"/>
        </a:defRPr>
      </a:lvl4pPr>
      <a:lvl5pPr marL="1371634" indent="-228606" algn="l" defTabSz="914423" rtl="0" eaLnBrk="1" latinLnBrk="0" hangingPunct="1">
        <a:spcBef>
          <a:spcPct val="20000"/>
        </a:spcBef>
        <a:buClr>
          <a:srgbClr val="336699"/>
        </a:buClr>
        <a:buFont typeface="Arial" pitchFamily="34" charset="0"/>
        <a:buChar char="•"/>
        <a:defRPr sz="1800" kern="1200" baseline="0">
          <a:solidFill>
            <a:schemeClr val="tx2"/>
          </a:solidFill>
          <a:latin typeface="+mn-lt"/>
          <a:ea typeface="+mn-ea"/>
          <a:cs typeface="+mn-cs"/>
        </a:defRPr>
      </a:lvl5pPr>
      <a:lvl6pPr marL="1645961" indent="-228606" algn="l" defTabSz="914423"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2000" indent="-228606" algn="l" defTabSz="914423"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615" indent="-228606" algn="l" defTabSz="914423"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942" indent="-228606" algn="l" defTabSz="914423"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ortal-vz.cz/wp-content/uploads/2019/06/Metodika_na_web_FIN.pdf" TargetMode="External"/><Relationship Id="rId4" Type="http://schemas.openxmlformats.org/officeDocument/2006/relationships/hyperlink" Target="https://czecheval.cz/cs/Aktivity/Metodika-pro-zadavani-evaluac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HUti6vGctQM" TargetMode="External"/><Relationship Id="rId2" Type="http://schemas.openxmlformats.org/officeDocument/2006/relationships/hyperlink" Target="https://www.youtube.com/watch?v=VMUQSMFGBD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dium.com/czecheval/m%C3%ADsto-star%C3%A9-dobr%C3%A9-tlust%C3%A9-evalua%C4%8Dn%C3%AD-zpr%C3%A1vy-2b3aeaa6ae4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zecheval.cz/Dokumenty%20-%20archiv/ces_formalni_standardy_evaluaci_short_en.pdf" TargetMode="External"/><Relationship Id="rId7" Type="http://schemas.openxmlformats.org/officeDocument/2006/relationships/image" Target="../media/image3.png"/><Relationship Id="rId2" Type="http://schemas.openxmlformats.org/officeDocument/2006/relationships/hyperlink" Target="https://czecheval.cz/Dokumenty%20-%20archiv/ces_eticky_kodex_en.pdf" TargetMode="External"/><Relationship Id="rId1" Type="http://schemas.openxmlformats.org/officeDocument/2006/relationships/slideLayout" Target="../slideLayouts/slideLayout5.xml"/><Relationship Id="rId6" Type="http://schemas.openxmlformats.org/officeDocument/2006/relationships/hyperlink" Target="https://www.dotaceeu.cz/getmedia/3ce5f6b9-24cc-4ac1-80d9-9eb769203f5a/Pruvodce-evaluatora_final_202007.pdf.aspx" TargetMode="External"/><Relationship Id="rId5" Type="http://schemas.openxmlformats.org/officeDocument/2006/relationships/hyperlink" Target="https://czecheval.cz/Dokumenty%20-%20archiv/Metodika_na_web_FIN.pdf" TargetMode="External"/><Relationship Id="rId4" Type="http://schemas.openxmlformats.org/officeDocument/2006/relationships/hyperlink" Target="https://www.mzv.cz/public/70/1e/40/3955003_2365096_Methodology_Manual_ENG__v02_.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czecheval.cz/" TargetMode="External"/><Relationship Id="rId2" Type="http://schemas.openxmlformats.org/officeDocument/2006/relationships/hyperlink" Target="https://www.worldcasecomp.net/recent-competition" TargetMode="Externa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vladimir.kvaca@gmail.co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43572" y="1616968"/>
            <a:ext cx="7528560" cy="1848036"/>
          </a:xfrm>
        </p:spPr>
        <p:txBody>
          <a:bodyPr/>
          <a:lstStyle/>
          <a:p>
            <a:pPr algn="ctr"/>
            <a:r>
              <a:rPr lang="cs-CZ" b="1" dirty="0">
                <a:solidFill>
                  <a:srgbClr val="404040"/>
                </a:solidFill>
                <a:latin typeface="Calibri" panose="020F0502020204030204" pitchFamily="34" charset="0"/>
                <a:cs typeface="Calibri" panose="020F0502020204030204" pitchFamily="34" charset="0"/>
              </a:rPr>
              <a:t>Úvod do evaluací</a:t>
            </a:r>
            <a:endParaRPr lang="cs-CZ" b="1" dirty="0">
              <a:solidFill>
                <a:srgbClr val="404040"/>
              </a:solidFill>
            </a:endParaRPr>
          </a:p>
        </p:txBody>
      </p:sp>
      <p:sp>
        <p:nvSpPr>
          <p:cNvPr id="3" name="Podnadpis 2"/>
          <p:cNvSpPr>
            <a:spLocks noGrp="1"/>
          </p:cNvSpPr>
          <p:nvPr>
            <p:ph type="subTitle" idx="1"/>
          </p:nvPr>
        </p:nvSpPr>
        <p:spPr>
          <a:xfrm>
            <a:off x="2316996" y="4365104"/>
            <a:ext cx="7558842" cy="1404156"/>
          </a:xfrm>
        </p:spPr>
        <p:txBody>
          <a:bodyPr>
            <a:normAutofit/>
          </a:bodyPr>
          <a:lstStyle/>
          <a:p>
            <a:pPr>
              <a:spcBef>
                <a:spcPts val="600"/>
              </a:spcBef>
              <a:defRPr/>
            </a:pPr>
            <a:r>
              <a:rPr lang="cs-CZ" sz="3200" b="1" dirty="0">
                <a:solidFill>
                  <a:srgbClr val="0066CC"/>
                </a:solidFill>
                <a:cs typeface="Calibri" panose="020F0502020204030204" pitchFamily="34" charset="0"/>
              </a:rPr>
              <a:t>Vladimír </a:t>
            </a:r>
            <a:r>
              <a:rPr lang="cs-CZ" sz="3200" b="1" dirty="0" err="1">
                <a:solidFill>
                  <a:srgbClr val="0066CC"/>
                </a:solidFill>
                <a:cs typeface="Calibri" panose="020F0502020204030204" pitchFamily="34" charset="0"/>
              </a:rPr>
              <a:t>Kváča</a:t>
            </a:r>
            <a:r>
              <a:rPr lang="cs-CZ" sz="3200" b="1" dirty="0">
                <a:solidFill>
                  <a:srgbClr val="0066CC"/>
                </a:solidFill>
                <a:cs typeface="Calibri" panose="020F0502020204030204" pitchFamily="34" charset="0"/>
              </a:rPr>
              <a:t>, Daniel Svoboda</a:t>
            </a:r>
          </a:p>
        </p:txBody>
      </p:sp>
      <p:sp>
        <p:nvSpPr>
          <p:cNvPr id="4" name="Obdélník 8"/>
          <p:cNvSpPr>
            <a:spLocks noChangeArrowheads="1"/>
          </p:cNvSpPr>
          <p:nvPr/>
        </p:nvSpPr>
        <p:spPr bwMode="auto">
          <a:xfrm>
            <a:off x="1523492" y="5841273"/>
            <a:ext cx="9144000" cy="646331"/>
          </a:xfrm>
          <a:prstGeom prst="rect">
            <a:avLst/>
          </a:prstGeom>
          <a:noFill/>
          <a:ln w="9525">
            <a:noFill/>
            <a:miter lim="800000"/>
            <a:headEnd/>
            <a:tailEnd/>
          </a:ln>
        </p:spPr>
        <p:txBody>
          <a:bodyPr>
            <a:spAutoFit/>
          </a:bodyPr>
          <a:lstStyle/>
          <a:p>
            <a:pPr algn="ctr"/>
            <a:r>
              <a:rPr lang="cs-CZ" b="1" dirty="0">
                <a:solidFill>
                  <a:srgbClr val="003399"/>
                </a:solidFill>
                <a:latin typeface="Calibri" panose="020F0502020204030204" pitchFamily="34" charset="0"/>
                <a:cs typeface="Calibri" panose="020F0502020204030204" pitchFamily="34" charset="0"/>
              </a:rPr>
              <a:t>Česká evaluační společnost, </a:t>
            </a:r>
            <a:r>
              <a:rPr lang="cs-CZ" b="1" dirty="0" err="1">
                <a:solidFill>
                  <a:srgbClr val="003399"/>
                </a:solidFill>
                <a:latin typeface="Calibri" panose="020F0502020204030204" pitchFamily="34" charset="0"/>
                <a:cs typeface="Calibri" panose="020F0502020204030204" pitchFamily="34" charset="0"/>
              </a:rPr>
              <a:t>z.s</a:t>
            </a:r>
            <a:r>
              <a:rPr lang="cs-CZ" b="1" dirty="0">
                <a:solidFill>
                  <a:srgbClr val="003399"/>
                </a:solidFill>
                <a:latin typeface="Calibri" panose="020F0502020204030204" pitchFamily="34" charset="0"/>
                <a:cs typeface="Calibri" panose="020F0502020204030204" pitchFamily="34" charset="0"/>
              </a:rPr>
              <a:t>.</a:t>
            </a:r>
          </a:p>
          <a:p>
            <a:pPr algn="ctr"/>
            <a:r>
              <a:rPr lang="cs-CZ" b="1" dirty="0">
                <a:solidFill>
                  <a:srgbClr val="003399"/>
                </a:solidFill>
                <a:latin typeface="Calibri" panose="020F0502020204030204" pitchFamily="34" charset="0"/>
                <a:cs typeface="Calibri" panose="020F0502020204030204" pitchFamily="34" charset="0"/>
              </a:rPr>
              <a:t>Máchova 469/23, 120 00 Praha 2, e-mail: ces@czecheval.cz, https://czecheval.cz/</a:t>
            </a:r>
          </a:p>
        </p:txBody>
      </p:sp>
    </p:spTree>
    <p:extLst>
      <p:ext uri="{BB962C8B-B14F-4D97-AF65-F5344CB8AC3E}">
        <p14:creationId xmlns:p14="http://schemas.microsoft.com/office/powerpoint/2010/main" val="293140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536504"/>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ea typeface="Calibri" panose="020F0502020204030204" pitchFamily="34" charset="0"/>
                          <a:cs typeface="Calibri" panose="020F0502020204030204" pitchFamily="34" charset="0"/>
                        </a:rPr>
                        <a:t>Co ano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b="1" kern="1200" dirty="0">
                          <a:effectLst/>
                          <a:latin typeface="Calibri" panose="020F0502020204030204" pitchFamily="34" charset="0"/>
                          <a:cs typeface="Calibri" panose="020F0502020204030204" pitchFamily="34" charset="0"/>
                        </a:rPr>
                        <a:t>Zmiňte data</a:t>
                      </a:r>
                      <a:r>
                        <a:rPr lang="cs-CZ" sz="1800" kern="1200" dirty="0">
                          <a:effectLst/>
                          <a:latin typeface="Calibri" panose="020F0502020204030204" pitchFamily="34" charset="0"/>
                          <a:cs typeface="Calibri" panose="020F0502020204030204" pitchFamily="34" charset="0"/>
                        </a:rPr>
                        <a:t>, která jsou veřejně dostupná, nebo popište data, která máte (a dáte) k dispozici. </a:t>
                      </a: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cs typeface="Calibri" panose="020F0502020204030204" pitchFamily="34" charset="0"/>
                        </a:rPr>
                        <a:t>Pokud byla v dané věci provedena nějaká evaluace, tak zmiňte i její výsledky (odkazem). </a:t>
                      </a: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cs typeface="Calibri" panose="020F0502020204030204" pitchFamily="34" charset="0"/>
                        </a:rPr>
                        <a:t>Zadavatel musí přistupovat ke všem dodavatelům nediskriminačním a rovným způsobem, tedy pokud má nějaká data nebo přístup k datům, která jsou podstatná pro zpracování nabídky, musí zajistit všem potencionálním dodavatelům stejný přístup k těmto datům. </a:t>
                      </a: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cs typeface="Calibri" panose="020F0502020204030204" pitchFamily="34" charset="0"/>
                        </a:rPr>
                        <a:t>Pokud má zadavatel veřejně nedostupná data, se kterými se má v rámci evaluace pracovat, je běžné, že v rámci zadávací dokumentace jen popíše rozsah a strukturu dané databáze (což pro účely zpracování nabídky stačí) a plná data poskytne k dispozici až vítěznému dodavateli. </a:t>
                      </a:r>
                      <a:endParaRPr lang="en-GB" sz="1800" dirty="0">
                        <a:effectLst/>
                        <a:latin typeface="Calibri" panose="020F0502020204030204" pitchFamily="34" charset="0"/>
                        <a:cs typeface="Calibri" panose="020F0502020204030204" pitchFamily="34"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cs typeface="Calibri" panose="020F0502020204030204" pitchFamily="34" charset="0"/>
                        </a:rPr>
                        <a:t>Zmiňte známá omezení – ať už v dostupnosti nebo kvalitě dat, politické citlivosti aj.</a:t>
                      </a: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AFEFA13E-E1E2-43AC-B567-2CEE2E6362F5}"/>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Data</a:t>
            </a:r>
            <a:endParaRPr lang="en-GB" sz="3600" dirty="0">
              <a:solidFill>
                <a:srgbClr val="C00000"/>
              </a:solidFill>
              <a:latin typeface="Calibri" panose="020F0502020204030204" pitchFamily="34" charset="0"/>
              <a:cs typeface="Calibri" panose="020F0502020204030204" pitchFamily="34" charset="0"/>
            </a:endParaRPr>
          </a:p>
        </p:txBody>
      </p:sp>
      <p:sp>
        <p:nvSpPr>
          <p:cNvPr id="6" name="Zástupný symbol pro číslo snímku 1">
            <a:extLst>
              <a:ext uri="{FF2B5EF4-FFF2-40B4-BE49-F238E27FC236}">
                <a16:creationId xmlns:a16="http://schemas.microsoft.com/office/drawing/2014/main" id="{F867F600-BEE4-1DEA-BBBF-43B9EBA2FFB7}"/>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10</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17EED960-1626-454B-943C-D420D69179F1}"/>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52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536504"/>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gn="l" defTabSz="914400" rtl="0" eaLnBrk="1" latinLnBrk="0" hangingPunct="1">
                        <a:lnSpc>
                          <a:spcPct val="115000"/>
                        </a:lnSpc>
                        <a:spcAft>
                          <a:spcPts val="0"/>
                        </a:spcAft>
                      </a:pPr>
                      <a:r>
                        <a:rPr lang="cs-CZ" sz="1800" b="1" kern="1200" dirty="0">
                          <a:solidFill>
                            <a:schemeClr val="tx1"/>
                          </a:solidFill>
                          <a:effectLst/>
                          <a:latin typeface="Calibri" panose="020F0502020204030204" pitchFamily="34" charset="0"/>
                          <a:ea typeface="+mn-ea"/>
                          <a:cs typeface="Calibri" panose="020F0502020204030204" pitchFamily="34" charset="0"/>
                        </a:rPr>
                        <a:t>Čeho se vyvarovat</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Nepředpokládejte, že konzultanti znají vaše data lépe než vy. </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Nepřemýšlejte jen o tom, zda data vůbec existují, ale také o tom, jak náročné je se k nim dostat, za jakou cenu, jaký je potřebný čas na čištění či analýzu a jakou mají kvalitu. Toto by mělo být zohledněno v zadávací dokumentaci (v rozpočtu, harmonogramu, očekávané kvalitě výstupu).</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Nechtějte neproveditelné věci v primárním sběru dat („vždyť je to přeci odpovědnost evaluátora“) – šetření ve školách nejde dělat v červenci a v srpnu, stejně tak je nerealistické požadovat reprezentativní vzorek cílové skupiny, pokud nemůžete předat její kontaktní údaje a cílová skupina nemá důvod, se s evaluátorem bavit.</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6F0AD982-683E-4CC0-9F6B-D7393C89DED0}"/>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Data</a:t>
            </a:r>
            <a:endParaRPr lang="en-GB" sz="3600" dirty="0">
              <a:solidFill>
                <a:srgbClr val="C00000"/>
              </a:solidFill>
              <a:latin typeface="Calibri" panose="020F0502020204030204" pitchFamily="34" charset="0"/>
              <a:cs typeface="Calibri" panose="020F0502020204030204" pitchFamily="34" charset="0"/>
            </a:endParaRPr>
          </a:p>
        </p:txBody>
      </p:sp>
      <p:pic>
        <p:nvPicPr>
          <p:cNvPr id="9" name="Picture 4" descr="https://cdn-icons-png.flaticon.com/512/2576/2576686.png">
            <a:extLst>
              <a:ext uri="{FF2B5EF4-FFF2-40B4-BE49-F238E27FC236}">
                <a16:creationId xmlns:a16="http://schemas.microsoft.com/office/drawing/2014/main" id="{EC4017DA-12A9-41AB-8BBE-156956F4E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7" y="2456892"/>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802BEF82-B868-ACBC-7BE4-A43303E88824}"/>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11</a:t>
            </a:fld>
            <a:endParaRPr lang="cs-CZ" sz="1200" b="1" dirty="0">
              <a:latin typeface="Calibri" panose="020F0502020204030204" pitchFamily="34" charset="0"/>
              <a:cs typeface="Calibri" panose="020F0502020204030204" pitchFamily="34" charset="0"/>
            </a:endParaRPr>
          </a:p>
        </p:txBody>
      </p:sp>
      <p:sp>
        <p:nvSpPr>
          <p:cNvPr id="10" name="Obdélník 9">
            <a:extLst>
              <a:ext uri="{FF2B5EF4-FFF2-40B4-BE49-F238E27FC236}">
                <a16:creationId xmlns:a16="http://schemas.microsoft.com/office/drawing/2014/main" id="{C6FA7F98-09A4-4965-8CC4-23B9316390AC}"/>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47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847528" y="188640"/>
            <a:ext cx="9934027" cy="1350070"/>
          </a:xfrm>
        </p:spPr>
        <p:txBody>
          <a:bodyPr/>
          <a:lstStyle/>
          <a:p>
            <a:pPr>
              <a:lnSpc>
                <a:spcPct val="110000"/>
              </a:lnSpc>
              <a:spcAft>
                <a:spcPts val="0"/>
              </a:spcAft>
            </a:pPr>
            <a:r>
              <a:rPr lang="cs-CZ" sz="3600" b="1" dirty="0"/>
              <a:t>Harmonogram, výstupy, řízení kvality </a:t>
            </a:r>
            <a:br>
              <a:rPr lang="cs-CZ" sz="3600" dirty="0"/>
            </a:br>
            <a:r>
              <a:rPr lang="cs-CZ" sz="3600" dirty="0"/>
              <a:t>(Základní praktické a důležité informace)</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826635"/>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ea typeface="Calibri" panose="020F0502020204030204" pitchFamily="34" charset="0"/>
                          <a:cs typeface="Calibri" panose="020F0502020204030204" pitchFamily="34" charset="0"/>
                        </a:rPr>
                        <a:t>Co ano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V zadávací dokumentaci zvažte, zda a v jaký okamžik řešení evaluace požadovat průběžné zprávy. Ty ve správný čas umožní korigování evaluace – dobře nastavte lhůty a počítejte s nějakými rezervami. Průběžná zpráva nemusí být dlouhá.  Lze ji i nahradit třeba prezentací a následnou diskuzí nad postupem evaluace s písemnými závěry. V zadávací dokumentaci však musí být jasné, jaký výstup požadujete – zda tedy např. zprávu nebo prezentaci. Zvažte zapojení nezávislých externích expertů do posuzování evaluačních výstupů.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Odhadněte potřebný objem práce na evaluaci (udělejte si vlastní propočty, přemýšlejte, jak byste to dělali sami).</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Nezapomeňte při přípravě harmonogramu na prostor pro několik kol připomínek.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Poskytněte přiměřený rozpočet.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Připravte stručné shrnutí toho, co je třeba udělat – rozdělte práci na jednotlivé kroky.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Propojte úkoly s jejich termíny a evaluačními výstupy a také úkoly navzájem.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Indikujte vaši vlastní roli v rámci práce na evaluaci.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0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Zvolte takové smluvní podmínky, abyste byli schopni vypovědět smlouvu, pokud dodavatel zásadním způsobem selhává. V případě, že dodavatel zásadním způsobem nenaplňuje smlouvu, uplatňujte možnosti, které vám dává buď ZZVZ v § 223 nebo jiné právní předpisy</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97FC8F18-8F66-9D17-185B-BE9C46C20DCA}"/>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12</a:t>
            </a:fld>
            <a:endParaRPr lang="cs-CZ" sz="1200" b="1" dirty="0">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8DCE187A-331C-4A2D-ADC7-077D72EF52C4}"/>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4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Harmonogram, výstupy, řízení kvality </a:t>
            </a:r>
            <a:br>
              <a:rPr lang="cs-CZ" sz="3600" b="1" dirty="0"/>
            </a:br>
            <a:r>
              <a:rPr lang="cs-CZ" sz="3600" dirty="0"/>
              <a:t>(Základní praktické a důležité informace)</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2024845"/>
          <a:ext cx="10836956" cy="4284476"/>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284476">
                <a:tc>
                  <a:txBody>
                    <a:bodyPr/>
                    <a:lstStyle/>
                    <a:p>
                      <a:pPr algn="l" defTabSz="914400" rtl="0" eaLnBrk="1" latinLnBrk="0" hangingPunct="1">
                        <a:lnSpc>
                          <a:spcPct val="115000"/>
                        </a:lnSpc>
                        <a:spcAft>
                          <a:spcPts val="0"/>
                        </a:spcAft>
                      </a:pPr>
                      <a:r>
                        <a:rPr lang="cs-CZ" sz="1800" b="1" kern="1200" dirty="0">
                          <a:solidFill>
                            <a:schemeClr val="tx1"/>
                          </a:solidFill>
                          <a:effectLst/>
                          <a:latin typeface="Calibri" panose="020F0502020204030204" pitchFamily="34" charset="0"/>
                          <a:ea typeface="+mn-ea"/>
                          <a:cs typeface="Calibri" panose="020F0502020204030204" pitchFamily="34" charset="0"/>
                        </a:rPr>
                        <a:t>Čeho se vyvarovat</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Nechtějte nereálné termíny.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Nechtějte příliš mnoho formálních detailních průběžných výstupů, které nejsou užitečné samy o sobě. U evaluací kratších než půl roku je průběžná zpráva většinou zbytečná.</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cdn-icons-png.flaticon.com/512/2576/2576686.png">
            <a:extLst>
              <a:ext uri="{FF2B5EF4-FFF2-40B4-BE49-F238E27FC236}">
                <a16:creationId xmlns:a16="http://schemas.microsoft.com/office/drawing/2014/main" id="{5C4AE1DC-1BDD-44F8-8432-6E51319B74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7" y="231287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51CCD6D9-3757-96ED-006E-AABC3915D8BB}"/>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13</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53B0EAF3-5EF3-4819-ADDD-FC84B9C93684}"/>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95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Literatura a zdroje </a:t>
            </a:r>
            <a:br>
              <a:rPr lang="cs-CZ" sz="3600" b="1" dirty="0"/>
            </a:br>
            <a:r>
              <a:rPr lang="cs-CZ" sz="3600" dirty="0"/>
              <a:t>(Odkazy na relevantní informace)</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536504"/>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ea typeface="Calibri" panose="020F0502020204030204" pitchFamily="34" charset="0"/>
                          <a:cs typeface="Calibri" panose="020F0502020204030204" pitchFamily="34" charset="0"/>
                        </a:rPr>
                        <a:t>Co ano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Evaluace jsou aplikované společenské vědy. Použijte korektní citační aparát pro uvedení zdrojů použitých v rámci zadávací dokumentace i pro uvedení zdrojů, se kterými předpokládáte, že dodavatelé budou pracovat.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Stavte na existujících poznatcích (provedené evaluace, základní výzkum v relevantních oblastech) a požadujte, ať na tyto poznatky evaluátor navazuje.</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cdn-icons-png.flaticon.com/512/2576/2576686.png">
            <a:extLst>
              <a:ext uri="{FF2B5EF4-FFF2-40B4-BE49-F238E27FC236}">
                <a16:creationId xmlns:a16="http://schemas.microsoft.com/office/drawing/2014/main" id="{9C5513E9-CA47-40B4-ACA0-0B75835CDD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432910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BCC4FBE2-2144-4523-8C4F-134B4ACE0082}"/>
              </a:ext>
            </a:extLst>
          </p:cNvPr>
          <p:cNvSpPr/>
          <p:nvPr/>
        </p:nvSpPr>
        <p:spPr>
          <a:xfrm>
            <a:off x="1043138" y="3999691"/>
            <a:ext cx="10666407" cy="1346331"/>
          </a:xfrm>
          <a:prstGeom prst="rect">
            <a:avLst/>
          </a:prstGeom>
        </p:spPr>
        <p:txBody>
          <a:bodyPr wrap="square">
            <a:spAutoFit/>
          </a:bodyPr>
          <a:lstStyle/>
          <a:p>
            <a:pPr>
              <a:lnSpc>
                <a:spcPct val="115000"/>
              </a:lnSpc>
            </a:pPr>
            <a:r>
              <a:rPr lang="cs-CZ" b="1" dirty="0">
                <a:latin typeface="Calibri" panose="020F0502020204030204" pitchFamily="34" charset="0"/>
                <a:cs typeface="Calibri" panose="020F0502020204030204" pitchFamily="34" charset="0"/>
              </a:rPr>
              <a:t>Čeho se vyvarovat</a:t>
            </a:r>
            <a:endParaRPr lang="en-GB" b="1" dirty="0">
              <a:latin typeface="Calibri" panose="020F0502020204030204" pitchFamily="34" charset="0"/>
              <a:cs typeface="Calibri" panose="020F0502020204030204" pitchFamily="34" charset="0"/>
            </a:endParaRPr>
          </a:p>
          <a:p>
            <a:pPr marL="742950" lvl="1" indent="-285750">
              <a:lnSpc>
                <a:spcPct val="115000"/>
              </a:lnSpc>
              <a:buFont typeface="Symbol" panose="05050102010706020507" pitchFamily="18" charset="2"/>
              <a:buChar char=""/>
            </a:pPr>
            <a:r>
              <a:rPr lang="cs-CZ" dirty="0">
                <a:latin typeface="Calibri" panose="020F0502020204030204" pitchFamily="34" charset="0"/>
                <a:cs typeface="Calibri" panose="020F0502020204030204" pitchFamily="34" charset="0"/>
              </a:rPr>
              <a:t>Neuvádějte nerelevantní zdroje, jen abyste ukázali, kolik jste toho přečetli.</a:t>
            </a:r>
            <a:endParaRPr lang="en-GB" dirty="0">
              <a:latin typeface="Calibri" panose="020F0502020204030204" pitchFamily="34" charset="0"/>
              <a:cs typeface="Calibri" panose="020F0502020204030204" pitchFamily="34" charset="0"/>
            </a:endParaRPr>
          </a:p>
          <a:p>
            <a:pPr marL="742950" lvl="1" indent="-285750">
              <a:lnSpc>
                <a:spcPct val="115000"/>
              </a:lnSpc>
              <a:buFont typeface="Symbol" panose="05050102010706020507" pitchFamily="18" charset="2"/>
              <a:buChar char=""/>
            </a:pPr>
            <a:r>
              <a:rPr lang="cs-CZ" dirty="0">
                <a:latin typeface="Calibri" panose="020F0502020204030204" pitchFamily="34" charset="0"/>
                <a:cs typeface="Calibri" panose="020F0502020204030204" pitchFamily="34" charset="0"/>
              </a:rPr>
              <a:t>Netvařte se, že vámi zadávaná evaluace je první na světě ve vámi zkoumané oblasti, a tudíž o zkoumaném fenoménu nikdo nic neví.</a:t>
            </a:r>
            <a:endParaRPr lang="en-GB" dirty="0">
              <a:latin typeface="Calibri" panose="020F0502020204030204" pitchFamily="34" charset="0"/>
              <a:cs typeface="Calibri" panose="020F0502020204030204" pitchFamily="34" charset="0"/>
            </a:endParaRPr>
          </a:p>
        </p:txBody>
      </p:sp>
      <p:sp>
        <p:nvSpPr>
          <p:cNvPr id="8" name="Zástupný symbol pro číslo snímku 1">
            <a:extLst>
              <a:ext uri="{FF2B5EF4-FFF2-40B4-BE49-F238E27FC236}">
                <a16:creationId xmlns:a16="http://schemas.microsoft.com/office/drawing/2014/main" id="{2122D5D8-9746-C494-78FC-DA6B3FADE16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14</a:t>
            </a:fld>
            <a:endParaRPr lang="cs-CZ" sz="1200" b="1" dirty="0">
              <a:latin typeface="Calibri" panose="020F0502020204030204" pitchFamily="34" charset="0"/>
              <a:cs typeface="Calibri" panose="020F0502020204030204" pitchFamily="34" charset="0"/>
            </a:endParaRPr>
          </a:p>
        </p:txBody>
      </p:sp>
      <p:sp>
        <p:nvSpPr>
          <p:cNvPr id="9" name="Obdélník 8">
            <a:extLst>
              <a:ext uri="{FF2B5EF4-FFF2-40B4-BE49-F238E27FC236}">
                <a16:creationId xmlns:a16="http://schemas.microsoft.com/office/drawing/2014/main" id="{302E6A6D-8638-49C1-A33C-347EB5359929}"/>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42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2279576" y="872716"/>
            <a:ext cx="9912424" cy="684076"/>
          </a:xfrm>
        </p:spPr>
        <p:txBody>
          <a:bodyPr/>
          <a:lstStyle/>
          <a:p>
            <a:pPr>
              <a:lnSpc>
                <a:spcPct val="115000"/>
              </a:lnSpc>
            </a:pPr>
            <a:r>
              <a:rPr lang="cs-CZ" sz="3600" b="1" dirty="0">
                <a:latin typeface="Calibri" panose="020F0502020204030204" pitchFamily="34" charset="0"/>
              </a:rPr>
              <a:t>Očekávaná hodnota zakázky</a:t>
            </a:r>
            <a:endParaRPr lang="en-GB" sz="3600" b="1" dirty="0">
              <a:latin typeface="Calibri" panose="020F0502020204030204" pitchFamily="34" charset="0"/>
            </a:endParaRPr>
          </a:p>
        </p:txBody>
      </p:sp>
      <p:sp>
        <p:nvSpPr>
          <p:cNvPr id="31747" name="Zástupný symbol pro obsah 2"/>
          <p:cNvSpPr>
            <a:spLocks noGrp="1"/>
          </p:cNvSpPr>
          <p:nvPr>
            <p:ph idx="1"/>
          </p:nvPr>
        </p:nvSpPr>
        <p:spPr/>
        <p:txBody>
          <a:bodyPr/>
          <a:lstStyle/>
          <a:p>
            <a:pPr>
              <a:spcBef>
                <a:spcPts val="1200"/>
              </a:spcBef>
            </a:pPr>
            <a:r>
              <a:rPr lang="cs-CZ" sz="2800" dirty="0">
                <a:latin typeface="Calibri" pitchFamily="34" charset="0"/>
                <a:cs typeface="Calibri" pitchFamily="34" charset="0"/>
              </a:rPr>
              <a:t>Zadavatel musí uvést očekávanou hodnotu evaluační zakázky. </a:t>
            </a:r>
            <a:endParaRPr lang="en-GB" sz="2800" dirty="0">
              <a:latin typeface="Calibri" pitchFamily="34" charset="0"/>
              <a:cs typeface="Calibri" pitchFamily="34" charset="0"/>
            </a:endParaRPr>
          </a:p>
          <a:p>
            <a:pPr>
              <a:spcBef>
                <a:spcPts val="1200"/>
              </a:spcBef>
            </a:pPr>
            <a:r>
              <a:rPr lang="cs-CZ" sz="2800" dirty="0">
                <a:latin typeface="Calibri" pitchFamily="34" charset="0"/>
                <a:cs typeface="Calibri" pitchFamily="34" charset="0"/>
              </a:rPr>
              <a:t>To je dobré pro plánování evaluačního rozpočtu, ale především je toto nutné pro volbu správného režimu zadání z pohledu veřejných zakázek.</a:t>
            </a:r>
            <a:endParaRPr lang="en-GB" sz="2800" dirty="0">
              <a:latin typeface="Calibri" pitchFamily="34" charset="0"/>
              <a:cs typeface="Calibri" pitchFamily="34" charset="0"/>
            </a:endParaRPr>
          </a:p>
        </p:txBody>
      </p:sp>
      <p:pic>
        <p:nvPicPr>
          <p:cNvPr id="6146" name="Picture 2" descr="https://cdn-icons-png.flaticon.com/512/2953/2953420.png">
            <a:extLst>
              <a:ext uri="{FF2B5EF4-FFF2-40B4-BE49-F238E27FC236}">
                <a16:creationId xmlns:a16="http://schemas.microsoft.com/office/drawing/2014/main" id="{0A3613AC-6AD5-4F5E-8A59-5D6367E9F6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494754"/>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B50D376E-CF4B-F9F9-B7E5-ABB501456D42}"/>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15</a:t>
            </a:fld>
            <a:endParaRPr lang="cs-CZ" sz="1200" b="1" dirty="0">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FD11CCB2-D20E-4002-BBD6-92355A59C806}"/>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a:xfrm>
            <a:off x="2171564" y="717126"/>
            <a:ext cx="8350620" cy="540060"/>
          </a:xfrm>
        </p:spPr>
        <p:txBody>
          <a:bodyPr/>
          <a:lstStyle/>
          <a:p>
            <a:r>
              <a:rPr lang="cs-CZ" sz="3200" b="1" dirty="0">
                <a:latin typeface="Calibri" pitchFamily="34" charset="0"/>
                <a:cs typeface="Calibri" pitchFamily="34" charset="0"/>
              </a:rPr>
              <a:t>Kvalifikační kritéria</a:t>
            </a:r>
            <a:endParaRPr lang="en-GB" sz="3200" b="1" dirty="0">
              <a:latin typeface="Calibri" pitchFamily="34" charset="0"/>
              <a:cs typeface="Calibri" pitchFamily="34" charset="0"/>
            </a:endParaRPr>
          </a:p>
        </p:txBody>
      </p:sp>
      <p:sp>
        <p:nvSpPr>
          <p:cNvPr id="43011" name="Zástupný symbol pro obsah 2"/>
          <p:cNvSpPr>
            <a:spLocks noGrp="1"/>
          </p:cNvSpPr>
          <p:nvPr>
            <p:ph idx="1"/>
          </p:nvPr>
        </p:nvSpPr>
        <p:spPr>
          <a:xfrm>
            <a:off x="1559496" y="1520788"/>
            <a:ext cx="8496944" cy="4392488"/>
          </a:xfrm>
        </p:spPr>
        <p:txBody>
          <a:bodyPr>
            <a:normAutofit lnSpcReduction="10000"/>
          </a:bodyPr>
          <a:lstStyle/>
          <a:p>
            <a:r>
              <a:rPr lang="cs-CZ" sz="2600" dirty="0">
                <a:latin typeface="Calibri" pitchFamily="34" charset="0"/>
                <a:cs typeface="Calibri" pitchFamily="34" charset="0"/>
              </a:rPr>
              <a:t>Minimální požadavky, které musejí splnit všichni uchazeči</a:t>
            </a:r>
          </a:p>
          <a:p>
            <a:pPr>
              <a:spcBef>
                <a:spcPts val="1200"/>
              </a:spcBef>
            </a:pPr>
            <a:r>
              <a:rPr lang="cs-CZ" sz="2600" dirty="0">
                <a:latin typeface="Calibri" pitchFamily="34" charset="0"/>
                <a:cs typeface="Calibri" pitchFamily="34" charset="0"/>
              </a:rPr>
              <a:t>Nesplnění kvalifikačních požadavků vede k vyřazení nabídky z dalšího hodnocení</a:t>
            </a:r>
          </a:p>
          <a:p>
            <a:pPr>
              <a:spcBef>
                <a:spcPts val="1800"/>
              </a:spcBef>
              <a:buFontTx/>
              <a:buNone/>
            </a:pPr>
            <a:r>
              <a:rPr lang="cs-CZ" sz="2600" dirty="0">
                <a:latin typeface="Calibri" pitchFamily="34" charset="0"/>
                <a:cs typeface="Calibri" pitchFamily="34" charset="0"/>
              </a:rPr>
              <a:t>Dva přístupy:</a:t>
            </a:r>
          </a:p>
          <a:p>
            <a:r>
              <a:rPr lang="cs-CZ" sz="2400" dirty="0">
                <a:latin typeface="Calibri" pitchFamily="34" charset="0"/>
                <a:cs typeface="Calibri" pitchFamily="34" charset="0"/>
              </a:rPr>
              <a:t>Formální a snadno splnitelná kritéria =&gt; nebezpečí příliš mnoha nabídek k hodnocení.</a:t>
            </a:r>
          </a:p>
          <a:p>
            <a:r>
              <a:rPr lang="cs-CZ" sz="2400" dirty="0">
                <a:latin typeface="Calibri" pitchFamily="34" charset="0"/>
                <a:cs typeface="Calibri" pitchFamily="34" charset="0"/>
              </a:rPr>
              <a:t>Požadavek na vysoký minimální standard =&gt; nebezpečí, že nikdo nepodá nabídku</a:t>
            </a:r>
          </a:p>
          <a:p>
            <a:pPr marL="0" indent="0">
              <a:buNone/>
            </a:pPr>
            <a:r>
              <a:rPr lang="cs-CZ" sz="2400" dirty="0">
                <a:latin typeface="Calibri" pitchFamily="34" charset="0"/>
                <a:cs typeface="Calibri" pitchFamily="34" charset="0"/>
              </a:rPr>
              <a:t>Pozor na diskriminaci – víte, že osoba s daným profilem na evaluačním trhu působí a není jen jedna?</a:t>
            </a:r>
          </a:p>
        </p:txBody>
      </p:sp>
      <p:pic>
        <p:nvPicPr>
          <p:cNvPr id="14338" name="Picture 2" descr="https://cdn-icons-png.flaticon.com/512/2617/2617804.png">
            <a:extLst>
              <a:ext uri="{FF2B5EF4-FFF2-40B4-BE49-F238E27FC236}">
                <a16:creationId xmlns:a16="http://schemas.microsoft.com/office/drawing/2014/main" id="{04574B09-CB73-482F-8D4A-A16C36B1A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410" y="2168860"/>
            <a:ext cx="216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1">
            <a:extLst>
              <a:ext uri="{FF2B5EF4-FFF2-40B4-BE49-F238E27FC236}">
                <a16:creationId xmlns:a16="http://schemas.microsoft.com/office/drawing/2014/main" id="{DBB6652F-DF73-B122-B471-CD419FA3DF8D}"/>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16</a:t>
            </a:fld>
            <a:endParaRPr lang="cs-CZ" sz="1200" b="1" dirty="0">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B00DADFA-492A-474E-97AF-5AA7DA814AF4}"/>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2317380" y="476672"/>
            <a:ext cx="8350620" cy="540060"/>
          </a:xfrm>
        </p:spPr>
        <p:txBody>
          <a:bodyPr/>
          <a:lstStyle/>
          <a:p>
            <a:r>
              <a:rPr lang="cs-CZ" sz="3200" b="1" dirty="0">
                <a:latin typeface="Calibri" pitchFamily="34" charset="0"/>
                <a:cs typeface="Calibri" pitchFamily="34" charset="0"/>
              </a:rPr>
              <a:t>Hodnoticí kritéria</a:t>
            </a:r>
            <a:endParaRPr lang="en-GB" sz="3200" b="1" dirty="0">
              <a:latin typeface="Calibri" pitchFamily="34" charset="0"/>
              <a:cs typeface="Calibri" pitchFamily="34" charset="0"/>
            </a:endParaRPr>
          </a:p>
        </p:txBody>
      </p:sp>
      <p:sp>
        <p:nvSpPr>
          <p:cNvPr id="3" name="Zástupný symbol pro obsah 2"/>
          <p:cNvSpPr>
            <a:spLocks noGrp="1"/>
          </p:cNvSpPr>
          <p:nvPr>
            <p:ph idx="1"/>
          </p:nvPr>
        </p:nvSpPr>
        <p:spPr>
          <a:xfrm>
            <a:off x="1781222" y="1412776"/>
            <a:ext cx="8694674" cy="4320480"/>
          </a:xfrm>
        </p:spPr>
        <p:txBody>
          <a:bodyPr>
            <a:normAutofit/>
          </a:bodyPr>
          <a:lstStyle/>
          <a:p>
            <a:r>
              <a:rPr lang="cs-CZ" sz="2800" dirty="0">
                <a:latin typeface="Calibri" pitchFamily="34" charset="0"/>
                <a:cs typeface="Calibri" pitchFamily="34" charset="0"/>
              </a:rPr>
              <a:t>K vybrání nejlepší nabídky </a:t>
            </a:r>
            <a:r>
              <a:rPr lang="cs-CZ" sz="2800" i="1" dirty="0">
                <a:latin typeface="Calibri" pitchFamily="34" charset="0"/>
                <a:cs typeface="Calibri" pitchFamily="34" charset="0"/>
              </a:rPr>
              <a:t>„zadavatel v zadávací dokumentaci stanoví, že nabídky budou hodnoceny podle jejich ekonomické výhodnosti. Ekonomická výhodnost nabídek se hodnotí na základě nejvýhodnějšího poměru nabídkové ceny a kvality včetně poměru nákladů životního cyklu a kvality.“ (§115)</a:t>
            </a:r>
          </a:p>
          <a:p>
            <a:pPr>
              <a:spcBef>
                <a:spcPts val="1200"/>
              </a:spcBef>
            </a:pPr>
            <a:r>
              <a:rPr lang="cs-CZ" sz="2800" i="1" dirty="0">
                <a:latin typeface="Calibri" pitchFamily="34" charset="0"/>
                <a:cs typeface="Calibri" pitchFamily="34" charset="0"/>
              </a:rPr>
              <a:t>„Zadavatel může rovněž stanovit pevnou cenu a hodnotit pouze kvalitu nabízeného plnění.“ (§116)</a:t>
            </a:r>
            <a:endParaRPr lang="en-GB" dirty="0">
              <a:latin typeface="Calibri" pitchFamily="34" charset="0"/>
              <a:cs typeface="Calibri" pitchFamily="34" charset="0"/>
            </a:endParaRPr>
          </a:p>
        </p:txBody>
      </p:sp>
      <p:sp>
        <p:nvSpPr>
          <p:cNvPr id="2" name="Zástupný symbol pro číslo snímku 1">
            <a:extLst>
              <a:ext uri="{FF2B5EF4-FFF2-40B4-BE49-F238E27FC236}">
                <a16:creationId xmlns:a16="http://schemas.microsoft.com/office/drawing/2014/main" id="{21A84ED8-B8B8-00BF-2E6E-652AF6B5BBC3}"/>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17</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504523AA-3011-4A48-A829-7DA9455857CD}"/>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2317380" y="476672"/>
            <a:ext cx="8350620" cy="504056"/>
          </a:xfrm>
        </p:spPr>
        <p:txBody>
          <a:bodyPr/>
          <a:lstStyle/>
          <a:p>
            <a:r>
              <a:rPr lang="cs-CZ" sz="3200" b="1" dirty="0">
                <a:latin typeface="Calibri" pitchFamily="34" charset="0"/>
                <a:cs typeface="Calibri" pitchFamily="34" charset="0"/>
              </a:rPr>
              <a:t>Hodnoticí kritéria</a:t>
            </a:r>
            <a:endParaRPr lang="en-GB" sz="3200" b="1" dirty="0">
              <a:latin typeface="Calibri" pitchFamily="34" charset="0"/>
              <a:cs typeface="Calibri" pitchFamily="34" charset="0"/>
            </a:endParaRPr>
          </a:p>
        </p:txBody>
      </p:sp>
      <p:sp>
        <p:nvSpPr>
          <p:cNvPr id="3" name="Zástupný symbol pro obsah 2"/>
          <p:cNvSpPr>
            <a:spLocks noGrp="1"/>
          </p:cNvSpPr>
          <p:nvPr>
            <p:ph idx="1"/>
          </p:nvPr>
        </p:nvSpPr>
        <p:spPr>
          <a:xfrm>
            <a:off x="2063553" y="1538790"/>
            <a:ext cx="8136321" cy="4464496"/>
          </a:xfrm>
        </p:spPr>
        <p:txBody>
          <a:bodyPr>
            <a:normAutofit/>
          </a:bodyPr>
          <a:lstStyle/>
          <a:p>
            <a:pPr>
              <a:buNone/>
            </a:pPr>
            <a:r>
              <a:rPr lang="cs-CZ" sz="2800" i="1" dirty="0">
                <a:latin typeface="Calibri" pitchFamily="34" charset="0"/>
                <a:cs typeface="Calibri" pitchFamily="34" charset="0"/>
              </a:rPr>
              <a:t>„(2) Kritériem kvality mohou být zejména</a:t>
            </a:r>
          </a:p>
          <a:p>
            <a:r>
              <a:rPr lang="cs-CZ" i="1" dirty="0">
                <a:latin typeface="Calibri" pitchFamily="34" charset="0"/>
                <a:cs typeface="Calibri" pitchFamily="34" charset="0"/>
              </a:rPr>
              <a:t>a) </a:t>
            </a:r>
            <a:r>
              <a:rPr lang="cs-CZ" b="1" i="1" dirty="0">
                <a:latin typeface="Calibri" pitchFamily="34" charset="0"/>
                <a:cs typeface="Calibri" pitchFamily="34" charset="0"/>
              </a:rPr>
              <a:t>technická úroveň</a:t>
            </a:r>
            <a:r>
              <a:rPr lang="cs-CZ" i="1" dirty="0">
                <a:latin typeface="Calibri" pitchFamily="34" charset="0"/>
                <a:cs typeface="Calibri" pitchFamily="34" charset="0"/>
              </a:rPr>
              <a:t>,</a:t>
            </a:r>
          </a:p>
          <a:p>
            <a:r>
              <a:rPr lang="cs-CZ" i="1" dirty="0">
                <a:latin typeface="Calibri" pitchFamily="34" charset="0"/>
                <a:cs typeface="Calibri" pitchFamily="34" charset="0"/>
              </a:rPr>
              <a:t>b) estetické nebo funkční vlastnosti,</a:t>
            </a:r>
          </a:p>
          <a:p>
            <a:r>
              <a:rPr lang="cs-CZ" i="1" dirty="0">
                <a:latin typeface="Calibri" pitchFamily="34" charset="0"/>
                <a:cs typeface="Calibri" pitchFamily="34" charset="0"/>
              </a:rPr>
              <a:t>c) uživatelská přístupnost,</a:t>
            </a:r>
          </a:p>
          <a:p>
            <a:r>
              <a:rPr lang="cs-CZ" i="1" dirty="0">
                <a:latin typeface="Calibri" pitchFamily="34" charset="0"/>
                <a:cs typeface="Calibri" pitchFamily="34" charset="0"/>
              </a:rPr>
              <a:t>d) sociální, environmentální nebo </a:t>
            </a:r>
            <a:r>
              <a:rPr lang="cs-CZ" b="1" i="1" dirty="0">
                <a:latin typeface="Calibri" pitchFamily="34" charset="0"/>
                <a:cs typeface="Calibri" pitchFamily="34" charset="0"/>
              </a:rPr>
              <a:t>inovační aspekty</a:t>
            </a:r>
            <a:r>
              <a:rPr lang="cs-CZ" i="1" dirty="0">
                <a:latin typeface="Calibri" pitchFamily="34" charset="0"/>
                <a:cs typeface="Calibri" pitchFamily="34" charset="0"/>
              </a:rPr>
              <a:t>,</a:t>
            </a:r>
          </a:p>
          <a:p>
            <a:r>
              <a:rPr lang="cs-CZ" i="1" dirty="0">
                <a:latin typeface="Calibri" pitchFamily="34" charset="0"/>
                <a:cs typeface="Calibri" pitchFamily="34" charset="0"/>
              </a:rPr>
              <a:t>e) </a:t>
            </a:r>
            <a:r>
              <a:rPr lang="cs-CZ" b="1" i="1" dirty="0">
                <a:latin typeface="Calibri" pitchFamily="34" charset="0"/>
                <a:cs typeface="Calibri" pitchFamily="34" charset="0"/>
              </a:rPr>
              <a:t>organizace, kvalifikace nebo zkušenost osob, které se mají přímo podílet na plnění veřejné zakázky v případě, že na úroveň plnění má významný dopad kvalita těchto osob</a:t>
            </a:r>
            <a:r>
              <a:rPr lang="cs-CZ" i="1" dirty="0">
                <a:latin typeface="Calibri" pitchFamily="34" charset="0"/>
                <a:cs typeface="Calibri" pitchFamily="34" charset="0"/>
              </a:rPr>
              <a:t>,</a:t>
            </a:r>
          </a:p>
          <a:p>
            <a:r>
              <a:rPr lang="cs-CZ" i="1" dirty="0">
                <a:latin typeface="Calibri" pitchFamily="34" charset="0"/>
                <a:cs typeface="Calibri" pitchFamily="34" charset="0"/>
              </a:rPr>
              <a:t>f) úroveň servisních služeb včetně technické pomoci, nebo</a:t>
            </a:r>
          </a:p>
          <a:p>
            <a:r>
              <a:rPr lang="cs-CZ" i="1" dirty="0">
                <a:latin typeface="Calibri" pitchFamily="34" charset="0"/>
                <a:cs typeface="Calibri" pitchFamily="34" charset="0"/>
              </a:rPr>
              <a:t>g) </a:t>
            </a:r>
            <a:r>
              <a:rPr lang="cs-CZ" b="1" i="1" dirty="0">
                <a:latin typeface="Calibri" pitchFamily="34" charset="0"/>
                <a:cs typeface="Calibri" pitchFamily="34" charset="0"/>
              </a:rPr>
              <a:t>podmínky a lhůta dodání </a:t>
            </a:r>
            <a:r>
              <a:rPr lang="cs-CZ" i="1" dirty="0">
                <a:latin typeface="Calibri" pitchFamily="34" charset="0"/>
                <a:cs typeface="Calibri" pitchFamily="34" charset="0"/>
              </a:rPr>
              <a:t>nebo dokončení plnění.“ </a:t>
            </a:r>
            <a:r>
              <a:rPr lang="cs-CZ" dirty="0">
                <a:latin typeface="Calibri" pitchFamily="34" charset="0"/>
                <a:cs typeface="Calibri" pitchFamily="34" charset="0"/>
              </a:rPr>
              <a:t>(§116)</a:t>
            </a:r>
            <a:endParaRPr lang="en-GB" dirty="0">
              <a:latin typeface="Calibri" pitchFamily="34" charset="0"/>
              <a:cs typeface="Calibri" pitchFamily="34" charset="0"/>
            </a:endParaRPr>
          </a:p>
        </p:txBody>
      </p:sp>
      <p:sp>
        <p:nvSpPr>
          <p:cNvPr id="2" name="Zástupný symbol pro číslo snímku 1">
            <a:extLst>
              <a:ext uri="{FF2B5EF4-FFF2-40B4-BE49-F238E27FC236}">
                <a16:creationId xmlns:a16="http://schemas.microsoft.com/office/drawing/2014/main" id="{844DC0C3-3F6E-A34D-BD9B-509387B6649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18</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427652A9-1319-425F-82D1-7C504FAE222D}"/>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2317380" y="476672"/>
            <a:ext cx="8350620" cy="540060"/>
          </a:xfrm>
        </p:spPr>
        <p:txBody>
          <a:bodyPr/>
          <a:lstStyle/>
          <a:p>
            <a:r>
              <a:rPr lang="cs-CZ" sz="3200" b="1" dirty="0">
                <a:latin typeface="Calibri" pitchFamily="34" charset="0"/>
                <a:cs typeface="Calibri" pitchFamily="34" charset="0"/>
              </a:rPr>
              <a:t>Hodnoticí kritéria</a:t>
            </a:r>
            <a:endParaRPr lang="en-GB" sz="3200" b="1" dirty="0">
              <a:latin typeface="Calibri" pitchFamily="34" charset="0"/>
              <a:cs typeface="Calibri" pitchFamily="34" charset="0"/>
            </a:endParaRPr>
          </a:p>
        </p:txBody>
      </p:sp>
      <p:sp>
        <p:nvSpPr>
          <p:cNvPr id="52227" name="Zástupný symbol pro obsah 2"/>
          <p:cNvSpPr>
            <a:spLocks noGrp="1"/>
          </p:cNvSpPr>
          <p:nvPr>
            <p:ph idx="1"/>
          </p:nvPr>
        </p:nvSpPr>
        <p:spPr>
          <a:xfrm>
            <a:off x="2369586" y="1772816"/>
            <a:ext cx="7452828" cy="3492388"/>
          </a:xfrm>
        </p:spPr>
        <p:txBody>
          <a:bodyPr/>
          <a:lstStyle/>
          <a:p>
            <a:pPr marL="0" indent="0">
              <a:buNone/>
            </a:pPr>
            <a:r>
              <a:rPr lang="cs-CZ" sz="2800" dirty="0">
                <a:latin typeface="Calibri" pitchFamily="34" charset="0"/>
                <a:cs typeface="Calibri" pitchFamily="34" charset="0"/>
              </a:rPr>
              <a:t>V evaluačních zakázkách jde zpravidla o kombinaci (některých) z těchto kritérií:</a:t>
            </a:r>
            <a:endParaRPr lang="en-GB" sz="2800" dirty="0">
              <a:latin typeface="Calibri" pitchFamily="34" charset="0"/>
              <a:cs typeface="Calibri" pitchFamily="34" charset="0"/>
            </a:endParaRPr>
          </a:p>
          <a:p>
            <a:pPr>
              <a:spcBef>
                <a:spcPts val="1200"/>
              </a:spcBef>
            </a:pPr>
            <a:r>
              <a:rPr lang="cs-CZ" sz="2800" dirty="0">
                <a:latin typeface="Calibri" pitchFamily="34" charset="0"/>
                <a:cs typeface="Calibri" pitchFamily="34" charset="0"/>
              </a:rPr>
              <a:t>Kvalita evaluačního týmu</a:t>
            </a:r>
          </a:p>
          <a:p>
            <a:pPr>
              <a:spcBef>
                <a:spcPts val="1200"/>
              </a:spcBef>
            </a:pPr>
            <a:r>
              <a:rPr lang="cs-CZ" sz="2800" dirty="0">
                <a:latin typeface="Calibri" pitchFamily="34" charset="0"/>
                <a:cs typeface="Calibri" pitchFamily="34" charset="0"/>
              </a:rPr>
              <a:t>Kvalita navržené metodologie</a:t>
            </a:r>
          </a:p>
          <a:p>
            <a:pPr>
              <a:spcBef>
                <a:spcPts val="1200"/>
              </a:spcBef>
            </a:pPr>
            <a:r>
              <a:rPr lang="cs-CZ" sz="2800" dirty="0">
                <a:latin typeface="Calibri" pitchFamily="34" charset="0"/>
                <a:cs typeface="Calibri" pitchFamily="34" charset="0"/>
              </a:rPr>
              <a:t>Kvalita způsobu řízení evaluace</a:t>
            </a:r>
          </a:p>
          <a:p>
            <a:pPr>
              <a:spcBef>
                <a:spcPts val="1200"/>
              </a:spcBef>
            </a:pPr>
            <a:r>
              <a:rPr lang="cs-CZ" sz="2800" dirty="0">
                <a:latin typeface="Calibri" pitchFamily="34" charset="0"/>
                <a:cs typeface="Calibri" pitchFamily="34" charset="0"/>
              </a:rPr>
              <a:t>Cena</a:t>
            </a:r>
            <a:endParaRPr lang="en-GB" sz="2800" dirty="0">
              <a:latin typeface="Calibri" pitchFamily="34" charset="0"/>
              <a:cs typeface="Calibri" pitchFamily="34" charset="0"/>
            </a:endParaRPr>
          </a:p>
        </p:txBody>
      </p:sp>
      <p:sp>
        <p:nvSpPr>
          <p:cNvPr id="2" name="Zástupný symbol pro číslo snímku 1">
            <a:extLst>
              <a:ext uri="{FF2B5EF4-FFF2-40B4-BE49-F238E27FC236}">
                <a16:creationId xmlns:a16="http://schemas.microsoft.com/office/drawing/2014/main" id="{625DE8C9-FDFE-6E26-455D-F04D5661655E}"/>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19</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EA27D10B-163A-4049-B086-A3A499531308}"/>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03412" y="1712894"/>
            <a:ext cx="10585176" cy="1848036"/>
          </a:xfrm>
        </p:spPr>
        <p:txBody>
          <a:bodyPr/>
          <a:lstStyle/>
          <a:p>
            <a:r>
              <a:rPr lang="cs-CZ" b="1" dirty="0">
                <a:solidFill>
                  <a:srgbClr val="404040"/>
                </a:solidFill>
                <a:latin typeface="Calibri" panose="020F0502020204030204" pitchFamily="34" charset="0"/>
                <a:cs typeface="Calibri" panose="020F0502020204030204" pitchFamily="34" charset="0"/>
              </a:rPr>
              <a:t>Blok čtvrtý</a:t>
            </a:r>
            <a:br>
              <a:rPr lang="cs-CZ" b="1" dirty="0">
                <a:solidFill>
                  <a:srgbClr val="404040"/>
                </a:solidFill>
                <a:latin typeface="Calibri" panose="020F0502020204030204" pitchFamily="34" charset="0"/>
                <a:cs typeface="Calibri" panose="020F0502020204030204" pitchFamily="34" charset="0"/>
              </a:rPr>
            </a:br>
            <a:r>
              <a:rPr lang="cs-CZ" sz="3600" b="1" i="1" dirty="0">
                <a:cs typeface="Calibri" panose="020F0502020204030204" pitchFamily="34" charset="0"/>
              </a:rPr>
              <a:t>Příprava evaluace, zkušenosti z praxe</a:t>
            </a:r>
            <a:br>
              <a:rPr lang="cs-CZ" sz="3600" i="1" dirty="0">
                <a:cs typeface="Calibri" panose="020F0502020204030204" pitchFamily="34" charset="0"/>
              </a:rPr>
            </a:br>
            <a:r>
              <a:rPr lang="cs-CZ" sz="3600" i="1" dirty="0">
                <a:cs typeface="Calibri" panose="020F0502020204030204" pitchFamily="34" charset="0"/>
              </a:rPr>
              <a:t>15.45 – 17.15</a:t>
            </a:r>
            <a:endParaRPr lang="cs-CZ" b="1" dirty="0">
              <a:solidFill>
                <a:srgbClr val="404040"/>
              </a:solidFill>
            </a:endParaRPr>
          </a:p>
        </p:txBody>
      </p:sp>
    </p:spTree>
    <p:extLst>
      <p:ext uri="{BB962C8B-B14F-4D97-AF65-F5344CB8AC3E}">
        <p14:creationId xmlns:p14="http://schemas.microsoft.com/office/powerpoint/2010/main" val="293140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1093752" y="224644"/>
            <a:ext cx="8350620" cy="576064"/>
          </a:xfrm>
        </p:spPr>
        <p:txBody>
          <a:bodyPr/>
          <a:lstStyle/>
          <a:p>
            <a:r>
              <a:rPr lang="cs-CZ" sz="3600" b="1" dirty="0">
                <a:latin typeface="Calibri" pitchFamily="34" charset="0"/>
                <a:cs typeface="Calibri" pitchFamily="34" charset="0"/>
              </a:rPr>
              <a:t>Hodnoticí kritéria – Příklad 1</a:t>
            </a:r>
            <a:endParaRPr lang="en-GB" sz="3600" b="1" dirty="0">
              <a:latin typeface="Calibri" pitchFamily="34" charset="0"/>
              <a:cs typeface="Calibri" pitchFamily="34" charset="0"/>
            </a:endParaRPr>
          </a:p>
        </p:txBody>
      </p:sp>
      <p:sp>
        <p:nvSpPr>
          <p:cNvPr id="4" name="Vývojový diagram: dokument 3"/>
          <p:cNvSpPr/>
          <p:nvPr/>
        </p:nvSpPr>
        <p:spPr>
          <a:xfrm>
            <a:off x="1127448" y="872716"/>
            <a:ext cx="9109012" cy="6057292"/>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Výběr nejvhodnější nabídky provede hodnoticí komise podle následujících kritérií a jejich vah:</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Technická kvalita nabídky</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25 %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Nabídková cena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75 %</a:t>
            </a:r>
          </a:p>
          <a:p>
            <a:pPr eaLnBrk="0" hangingPunct="0">
              <a:defRP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Hodnocení technické kvality je založeno následujících </a:t>
            </a:r>
            <a:r>
              <a:rPr lang="cs-CZ" sz="2100" b="1"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subkritériích</a:t>
            </a: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2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Pokrytí zadání úkolu, komplexnost řešení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30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Zvolené metody, přístupy a analytické postupy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55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Forma a rozsah interpretace výsledků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15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Členové hodnoticí komise sestaví v rámci každého dílčího kritéria pořadí nabídce od nejvhodnější k nejméně vhodné a přiřadí nejvhodnější nabídce maximální počet bodů a každé další nabídce přiřadí takové bodové ohodnocení, které vyjadřuje míru splnění dílčího kritéria ve vztahu k nejvhodnější nabídce.</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Do dalšího hodnocení postupuje pouze ta nabídka, která v celkovém hodnocení technické kvality dosáhne </a:t>
            </a: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alespoň 80 bodů. </a:t>
            </a:r>
            <a:endPar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Zástupný symbol pro číslo snímku 1">
            <a:extLst>
              <a:ext uri="{FF2B5EF4-FFF2-40B4-BE49-F238E27FC236}">
                <a16:creationId xmlns:a16="http://schemas.microsoft.com/office/drawing/2014/main" id="{598893FB-6212-9DA8-A3F0-CF627428AA9E}"/>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20</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C95B55D8-4C10-4857-BC08-C7AFCA2038A4}"/>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a:xfrm>
            <a:off x="1055440" y="249006"/>
            <a:ext cx="8350620" cy="588751"/>
          </a:xfrm>
        </p:spPr>
        <p:txBody>
          <a:bodyPr/>
          <a:lstStyle/>
          <a:p>
            <a:r>
              <a:rPr lang="cs-CZ" sz="3600" b="1" dirty="0">
                <a:latin typeface="Calibri" pitchFamily="34" charset="0"/>
                <a:cs typeface="Calibri" pitchFamily="34" charset="0"/>
              </a:rPr>
              <a:t>Hodnoticí kritéria – Příklad 1</a:t>
            </a:r>
            <a:endParaRPr lang="en-GB" sz="3600" b="1" dirty="0">
              <a:latin typeface="Calibri" pitchFamily="34" charset="0"/>
              <a:cs typeface="Calibri" pitchFamily="34" charset="0"/>
            </a:endParaRPr>
          </a:p>
        </p:txBody>
      </p:sp>
      <p:sp>
        <p:nvSpPr>
          <p:cNvPr id="4" name="Vývojový diagram: dokument 3"/>
          <p:cNvSpPr/>
          <p:nvPr/>
        </p:nvSpPr>
        <p:spPr>
          <a:xfrm>
            <a:off x="1126826" y="952500"/>
            <a:ext cx="9326477" cy="6148908"/>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Výběr nejvhodnější nabídky provede hodnoticí komise podle následujících kritérií a jejich vah:</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Technická kvalita nabídky</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25 %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Nabídková cena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75 %</a:t>
            </a:r>
          </a:p>
          <a:p>
            <a:pPr eaLnBrk="0" hangingPunct="0">
              <a:defRP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Hodnocení technické kvality je založeno následujících </a:t>
            </a:r>
            <a:r>
              <a:rPr lang="cs-CZ" sz="2100" b="1"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subkritériích</a:t>
            </a: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21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Pokrytí zadání úkolu, komplexnost řešení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30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Zvolené metody, přístupy a analytické postupy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55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Forma a rozsah interpretace výsledků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15 </a:t>
            </a: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bodů</a:t>
            </a: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Členové hodnoticí komise sestaví v rámci každého dílčího kritéria pořadí nabídce od nejvhodnější k nejméně vhodné a přiřadí nejvhodnější nabídce maximální počet bodů a každé další nabídce přiřadí takové bodové ohodnocení, které vyjadřuje míru splnění dílčího kritéria ve vztahu k nejvhodnější nabídce.</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eaLnBrk="0" hangingPunct="0">
              <a:defRPr/>
            </a:pPr>
            <a:r>
              <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rPr>
              <a:t>Do dalšího hodnocení postupuje pouze ta nabídka, která v celkovém hodnocení technické kvality dosáhne </a:t>
            </a:r>
            <a:r>
              <a:rPr lang="cs-CZ" sz="2100" b="1" dirty="0">
                <a:solidFill>
                  <a:schemeClr val="tx1"/>
                </a:solidFill>
                <a:latin typeface="Calibri" panose="020F0502020204030204" pitchFamily="34" charset="0"/>
                <a:ea typeface="Calibri" panose="020F0502020204030204" pitchFamily="34" charset="0"/>
                <a:cs typeface="Calibri" panose="020F0502020204030204" pitchFamily="34" charset="0"/>
              </a:rPr>
              <a:t>alespoň 80 bodů. </a:t>
            </a:r>
            <a:endParaRPr lang="cs-CZ"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Zaoblený obdélníkový popisek 4"/>
          <p:cNvSpPr/>
          <p:nvPr/>
        </p:nvSpPr>
        <p:spPr>
          <a:xfrm>
            <a:off x="8289626" y="1376772"/>
            <a:ext cx="3529012" cy="936501"/>
          </a:xfrm>
          <a:prstGeom prst="wedgeRoundRectCallout">
            <a:avLst>
              <a:gd name="adj1" fmla="val -86021"/>
              <a:gd name="adj2" fmla="val 1131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sz="2400" dirty="0">
                <a:latin typeface="Calibri" panose="020F0502020204030204" pitchFamily="34" charset="0"/>
                <a:ea typeface="Calibri" panose="020F0502020204030204" pitchFamily="34" charset="0"/>
                <a:cs typeface="Calibri" panose="020F0502020204030204" pitchFamily="34" charset="0"/>
              </a:rPr>
              <a:t>Na první pohled přílišná váha ceny. Ale…</a:t>
            </a:r>
          </a:p>
        </p:txBody>
      </p:sp>
      <p:sp>
        <p:nvSpPr>
          <p:cNvPr id="6" name="Zaoblený obdélníkový popisek 5"/>
          <p:cNvSpPr/>
          <p:nvPr/>
        </p:nvSpPr>
        <p:spPr>
          <a:xfrm>
            <a:off x="7536160" y="5796661"/>
            <a:ext cx="3529013" cy="885987"/>
          </a:xfrm>
          <a:prstGeom prst="wedgeRoundRectCallout">
            <a:avLst>
              <a:gd name="adj1" fmla="val -72041"/>
              <a:gd name="adj2" fmla="val -5116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sz="2400" dirty="0">
                <a:latin typeface="Calibri" panose="020F0502020204030204" pitchFamily="34" charset="0"/>
                <a:ea typeface="Calibri" panose="020F0502020204030204" pitchFamily="34" charset="0"/>
                <a:cs typeface="Calibri" panose="020F0502020204030204" pitchFamily="34" charset="0"/>
              </a:rPr>
              <a:t>… toto pravidlo tento problém eliminuje.</a:t>
            </a:r>
          </a:p>
        </p:txBody>
      </p:sp>
      <p:sp>
        <p:nvSpPr>
          <p:cNvPr id="7" name="Zaoblený obdélníkový popisek 6"/>
          <p:cNvSpPr/>
          <p:nvPr/>
        </p:nvSpPr>
        <p:spPr>
          <a:xfrm>
            <a:off x="8544664" y="2816932"/>
            <a:ext cx="3528000" cy="1168786"/>
          </a:xfrm>
          <a:prstGeom prst="wedgeRoundRectCallout">
            <a:avLst>
              <a:gd name="adj1" fmla="val -79960"/>
              <a:gd name="adj2" fmla="val -2522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sz="2400" dirty="0">
                <a:latin typeface="Calibri" panose="020F0502020204030204" pitchFamily="34" charset="0"/>
                <a:ea typeface="Calibri" panose="020F0502020204030204" pitchFamily="34" charset="0"/>
                <a:cs typeface="Calibri" panose="020F0502020204030204" pitchFamily="34" charset="0"/>
              </a:rPr>
              <a:t>Ale toto je problematické, není jasné, co zadavatel chce, co preferuje.</a:t>
            </a:r>
          </a:p>
        </p:txBody>
      </p:sp>
      <p:sp>
        <p:nvSpPr>
          <p:cNvPr id="3" name="Zástupný symbol pro číslo snímku 1">
            <a:extLst>
              <a:ext uri="{FF2B5EF4-FFF2-40B4-BE49-F238E27FC236}">
                <a16:creationId xmlns:a16="http://schemas.microsoft.com/office/drawing/2014/main" id="{ECE33511-F45E-F570-BEC6-4244FE8D133E}"/>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21</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0231CF47-C51A-4D91-89D3-6BAA63BBBE76}"/>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1055440" y="224644"/>
            <a:ext cx="8350620" cy="576064"/>
          </a:xfrm>
        </p:spPr>
        <p:txBody>
          <a:bodyPr/>
          <a:lstStyle/>
          <a:p>
            <a:r>
              <a:rPr lang="cs-CZ" sz="3600" b="1" dirty="0">
                <a:latin typeface="Calibri" pitchFamily="34" charset="0"/>
                <a:cs typeface="Calibri" pitchFamily="34" charset="0"/>
              </a:rPr>
              <a:t>Hodnoticí kritéria – Příklad 2</a:t>
            </a:r>
            <a:endParaRPr lang="en-GB" sz="3600" b="1" dirty="0">
              <a:latin typeface="Calibri" pitchFamily="34" charset="0"/>
              <a:cs typeface="Calibri" pitchFamily="34" charset="0"/>
            </a:endParaRPr>
          </a:p>
        </p:txBody>
      </p:sp>
      <p:sp>
        <p:nvSpPr>
          <p:cNvPr id="4" name="Vývojový diagram: dokument 3"/>
          <p:cNvSpPr/>
          <p:nvPr/>
        </p:nvSpPr>
        <p:spPr>
          <a:xfrm>
            <a:off x="1091444" y="800708"/>
            <a:ext cx="10045116" cy="6192688"/>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r>
              <a:rPr lang="cs-CZ" sz="2000" b="1" dirty="0">
                <a:solidFill>
                  <a:schemeClr val="tx1"/>
                </a:solidFill>
                <a:latin typeface="Calibri" panose="020F0502020204030204" pitchFamily="34" charset="0"/>
                <a:ea typeface="Calibri" panose="020F0502020204030204" pitchFamily="34" charset="0"/>
                <a:cs typeface="Calibri" panose="020F0502020204030204" pitchFamily="34" charset="0"/>
              </a:rPr>
              <a:t>Kvalita a odbornost realizačního týmu uchazeče</a:t>
            </a:r>
          </a:p>
          <a:p>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Zadavatel zhodnotí kvalitu a odbornost realizačního týmu podle následujících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subkritérií</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se shodnou dílčí vahou:</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Lépe bude hodnocen ten tým, jehož členové budou mít delší průměrnou praxi v oblasti evaluací, přičemž platí, že praxe delší než 10 let se u příslušného člena týmů započítává jako praxe desetiletá. </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Lépe budou hodnoceni členové týmu s nejvyšším průměrným dosaženým vzděláním. V tomto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subkritériu</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budou přiřazeny 3 pomocné body členovi s doktorským stupněm vzdělání, 2 pomocné body členovi s magisterským stupněm vzdělání, 1 pomocný bod členovi s bakalářským stupněm vzdělání a žádný pomocný bod členovi bez vysokoškolského vzdělání).</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Zadavatel upřednostňuje tým, jehož součástí budou specialisté na oblasti jednotlivých specifických cílů OP XYZ. V tomto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subkritériu</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bude přiřazen 1 pomocný bod za každý specifický cíl,  ke kterému lze přiřadit člena realizačního týmu se vzděláním v oboru bezprostředně souvisejícím s příslušným specifickým cílem  a další 1, 2 nebo 3 pomocné body za 1, 2 nebo 3 odborné publikace tematicky se úzce týkající povahy specifického cíle, jejichž je člen realizačního týmu autorem.</a:t>
            </a:r>
          </a:p>
        </p:txBody>
      </p:sp>
      <p:sp>
        <p:nvSpPr>
          <p:cNvPr id="3" name="Zástupný symbol pro číslo snímku 1">
            <a:extLst>
              <a:ext uri="{FF2B5EF4-FFF2-40B4-BE49-F238E27FC236}">
                <a16:creationId xmlns:a16="http://schemas.microsoft.com/office/drawing/2014/main" id="{196BA5E1-862C-6DB8-DF96-9A2A842C48FB}"/>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22</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7EAE6E12-FC11-4166-BA30-A2CBAEC2E42B}"/>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803412" y="219889"/>
            <a:ext cx="8350620" cy="576064"/>
          </a:xfrm>
        </p:spPr>
        <p:txBody>
          <a:bodyPr/>
          <a:lstStyle/>
          <a:p>
            <a:r>
              <a:rPr lang="cs-CZ" sz="3600" b="1" dirty="0">
                <a:latin typeface="Calibri" pitchFamily="34" charset="0"/>
                <a:cs typeface="Calibri" pitchFamily="34" charset="0"/>
              </a:rPr>
              <a:t>Hodnoticí</a:t>
            </a:r>
            <a:r>
              <a:rPr lang="cs-CZ" sz="3600" dirty="0">
                <a:latin typeface="Calibri" pitchFamily="34" charset="0"/>
                <a:cs typeface="Calibri" pitchFamily="34" charset="0"/>
              </a:rPr>
              <a:t> </a:t>
            </a:r>
            <a:r>
              <a:rPr lang="cs-CZ" sz="3600" b="1" dirty="0">
                <a:latin typeface="Calibri" pitchFamily="34" charset="0"/>
                <a:cs typeface="Calibri" pitchFamily="34" charset="0"/>
              </a:rPr>
              <a:t>kritéria</a:t>
            </a:r>
            <a:r>
              <a:rPr lang="cs-CZ" sz="3600" dirty="0">
                <a:latin typeface="Calibri" pitchFamily="34" charset="0"/>
                <a:cs typeface="Calibri" pitchFamily="34" charset="0"/>
              </a:rPr>
              <a:t> </a:t>
            </a:r>
            <a:r>
              <a:rPr lang="cs-CZ" sz="3600" b="1" dirty="0">
                <a:latin typeface="Calibri" pitchFamily="34" charset="0"/>
                <a:cs typeface="Calibri" pitchFamily="34" charset="0"/>
              </a:rPr>
              <a:t>– Příklad 2</a:t>
            </a:r>
            <a:endParaRPr lang="en-GB" sz="3600" b="1" dirty="0">
              <a:latin typeface="Calibri" pitchFamily="34" charset="0"/>
              <a:cs typeface="Calibri" pitchFamily="34" charset="0"/>
            </a:endParaRPr>
          </a:p>
        </p:txBody>
      </p:sp>
      <p:sp>
        <p:nvSpPr>
          <p:cNvPr id="4" name="Vývojový diagram: dokument 3"/>
          <p:cNvSpPr/>
          <p:nvPr/>
        </p:nvSpPr>
        <p:spPr>
          <a:xfrm>
            <a:off x="836586" y="944724"/>
            <a:ext cx="9951955" cy="6300700"/>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cs-CZ" sz="2000" b="1" dirty="0">
                <a:solidFill>
                  <a:schemeClr val="tx1"/>
                </a:solidFill>
                <a:latin typeface="Calibri" panose="020F0502020204030204" pitchFamily="34" charset="0"/>
                <a:ea typeface="Calibri" panose="020F0502020204030204" pitchFamily="34" charset="0"/>
                <a:cs typeface="Calibri" panose="020F0502020204030204" pitchFamily="34" charset="0"/>
              </a:rPr>
              <a:t>Kvalita a odbornost realizačního týmu uchazeče</a:t>
            </a:r>
          </a:p>
          <a:p>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Zadavatel zhodnotí kvalitu a odbornost realizačního týmu podle následujících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subkritérií</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se shodnou dílčí vahou:</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Lépe bude hodnocen ten tým, jehož členové budou mít delší průměrnou praxi v oblasti evaluací, přičemž platí, že praxe delší než 10 let se u příslušného člena týmů započítává jako praxe desetiletá. </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Lépe budou hodnoceni členové týmu s nejvyšším průměrným dosaženým vzděláním. V tomto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subkritériu</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budou přiřazeny 3 pomocné body členovi s doktorským stupněm vzdělání, 2 pomocné body členovi s magisterským stupněm vzdělání, 1 pomocný bod členovi s bakalářským stupněm vzdělání a žádný pomocný bod členovi bez vysokoškolského vzdělání). </a:t>
            </a:r>
          </a:p>
          <a:p>
            <a:pPr lvl="0">
              <a:buFont typeface="Arial" pitchFamily="34" charset="0"/>
              <a:buChar char="•"/>
            </a:pP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Zadavatel upřednostňuje tým, jehož součástí budou specialisté na oblasti jednotlivých specifických cílů OP XYZ. V tomto </a:t>
            </a:r>
            <a:r>
              <a:rPr lang="cs-CZ"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subkritériu</a:t>
            </a:r>
            <a:r>
              <a:rPr lang="cs-CZ" sz="2000" dirty="0">
                <a:solidFill>
                  <a:schemeClr val="tx1"/>
                </a:solidFill>
                <a:latin typeface="Calibri" panose="020F0502020204030204" pitchFamily="34" charset="0"/>
                <a:ea typeface="Calibri" panose="020F0502020204030204" pitchFamily="34" charset="0"/>
                <a:cs typeface="Calibri" panose="020F0502020204030204" pitchFamily="34" charset="0"/>
              </a:rPr>
              <a:t> bude přiřazen 1 pomocný bod za každý specifický cíl,  ke kterému lze přiřadit člena realizačního týmu se vzděláním v oboru bezprostředně souvisejícím s příslušným specifickým cílem  a další 1, 2 nebo 3 pomocné body za 1, 2 nebo 3 odborné publikace tematicky se úzce týkající povahy specifického cíle, jejichž je člen realizačního týmu autorem.</a:t>
            </a:r>
          </a:p>
        </p:txBody>
      </p:sp>
      <p:sp>
        <p:nvSpPr>
          <p:cNvPr id="5" name="Zaoblený obdélníkový popisek 4"/>
          <p:cNvSpPr/>
          <p:nvPr/>
        </p:nvSpPr>
        <p:spPr>
          <a:xfrm>
            <a:off x="7176640" y="837012"/>
            <a:ext cx="4680000" cy="2700000"/>
          </a:xfrm>
          <a:prstGeom prst="wedgeRoundRectCallout">
            <a:avLst>
              <a:gd name="adj1" fmla="val -61671"/>
              <a:gd name="adj2" fmla="val 8385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sz="2600" dirty="0">
                <a:latin typeface="Calibri" panose="020F0502020204030204" pitchFamily="34" charset="0"/>
                <a:ea typeface="Calibri" panose="020F0502020204030204" pitchFamily="34" charset="0"/>
                <a:cs typeface="Calibri" panose="020F0502020204030204" pitchFamily="34" charset="0"/>
              </a:rPr>
              <a:t>Pokus „objektivně“ změřit kvalitu evaluačního týmu. Může to fungovat, ale je to komplikované. Podobný přístup je však nemožný u posouzení navržené metodologie.</a:t>
            </a:r>
          </a:p>
        </p:txBody>
      </p:sp>
      <p:sp>
        <p:nvSpPr>
          <p:cNvPr id="3" name="Zástupný symbol pro číslo snímku 1">
            <a:extLst>
              <a:ext uri="{FF2B5EF4-FFF2-40B4-BE49-F238E27FC236}">
                <a16:creationId xmlns:a16="http://schemas.microsoft.com/office/drawing/2014/main" id="{2E616D74-84F9-CD11-79BA-6C420672CE19}"/>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23</a:t>
            </a:fld>
            <a:endParaRPr lang="cs-CZ" sz="1200" b="1" dirty="0">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6EDDE1CB-A7B7-4A49-B7C0-96644B3FCC52}"/>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3EA6CF9-F288-476D-B58E-84AD010A3BF5}"/>
              </a:ext>
            </a:extLst>
          </p:cNvPr>
          <p:cNvSpPr>
            <a:spLocks noGrp="1"/>
          </p:cNvSpPr>
          <p:nvPr>
            <p:ph type="title"/>
          </p:nvPr>
        </p:nvSpPr>
        <p:spPr>
          <a:xfrm>
            <a:off x="623392" y="226955"/>
            <a:ext cx="11134160" cy="684076"/>
          </a:xfrm>
        </p:spPr>
        <p:txBody>
          <a:bodyPr/>
          <a:lstStyle/>
          <a:p>
            <a:r>
              <a:rPr lang="cs-CZ" sz="3600" b="1" dirty="0"/>
              <a:t>Kvalita plnění – varianta s „domácím úkolem“ (příklad 3)</a:t>
            </a:r>
            <a:endParaRPr lang="en-GB" sz="3600" b="1" dirty="0"/>
          </a:p>
        </p:txBody>
      </p:sp>
      <p:pic>
        <p:nvPicPr>
          <p:cNvPr id="5" name="Obrázek 4">
            <a:extLst>
              <a:ext uri="{FF2B5EF4-FFF2-40B4-BE49-F238E27FC236}">
                <a16:creationId xmlns:a16="http://schemas.microsoft.com/office/drawing/2014/main" id="{36CC13B7-EBC1-48E7-98CF-0914D6684E5B}"/>
              </a:ext>
            </a:extLst>
          </p:cNvPr>
          <p:cNvPicPr>
            <a:picLocks noChangeAspect="1"/>
          </p:cNvPicPr>
          <p:nvPr/>
        </p:nvPicPr>
        <p:blipFill rotWithShape="1">
          <a:blip r:embed="rId2"/>
          <a:srcRect l="11314" t="19026" r="24603" b="12725"/>
          <a:stretch/>
        </p:blipFill>
        <p:spPr>
          <a:xfrm>
            <a:off x="578464" y="980728"/>
            <a:ext cx="9405968" cy="5634912"/>
          </a:xfrm>
          <a:prstGeom prst="rect">
            <a:avLst/>
          </a:prstGeom>
        </p:spPr>
      </p:pic>
      <p:sp>
        <p:nvSpPr>
          <p:cNvPr id="6" name="Zástupný symbol pro číslo snímku 1">
            <a:extLst>
              <a:ext uri="{FF2B5EF4-FFF2-40B4-BE49-F238E27FC236}">
                <a16:creationId xmlns:a16="http://schemas.microsoft.com/office/drawing/2014/main" id="{96C4C756-6C8E-0D3B-B1BF-068ACFC4AD28}"/>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24</a:t>
            </a:fld>
            <a:endParaRPr lang="cs-CZ" sz="1200" b="1" dirty="0">
              <a:latin typeface="Calibri" panose="020F0502020204030204" pitchFamily="34" charset="0"/>
              <a:cs typeface="Calibri" panose="020F0502020204030204" pitchFamily="34" charset="0"/>
            </a:endParaRPr>
          </a:p>
        </p:txBody>
      </p:sp>
      <p:sp>
        <p:nvSpPr>
          <p:cNvPr id="3" name="Zaoblený obdélníkový popisek 4">
            <a:extLst>
              <a:ext uri="{FF2B5EF4-FFF2-40B4-BE49-F238E27FC236}">
                <a16:creationId xmlns:a16="http://schemas.microsoft.com/office/drawing/2014/main" id="{6D2DAE56-BDA1-11EA-7123-B18480972357}"/>
              </a:ext>
            </a:extLst>
          </p:cNvPr>
          <p:cNvSpPr/>
          <p:nvPr/>
        </p:nvSpPr>
        <p:spPr>
          <a:xfrm>
            <a:off x="9984432" y="1304764"/>
            <a:ext cx="2125129" cy="4572508"/>
          </a:xfrm>
          <a:prstGeom prst="wedgeRoundRectCallout">
            <a:avLst>
              <a:gd name="adj1" fmla="val -102624"/>
              <a:gd name="adj2" fmla="val -1556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sz="2000" dirty="0">
                <a:latin typeface="Calibri" panose="020F0502020204030204" pitchFamily="34" charset="0"/>
                <a:cs typeface="Calibri" panose="020F0502020204030204" pitchFamily="34" charset="0"/>
              </a:rPr>
              <a:t>Hodnocení kvality skrze detailní návrh části řešení vycházejí z toho, že cílem je vybrat dodavatele, který to umí, s tím, že celkové řešení se bude řešit až ve vstupní zprávě.</a:t>
            </a:r>
          </a:p>
        </p:txBody>
      </p:sp>
      <p:sp>
        <p:nvSpPr>
          <p:cNvPr id="7" name="Obdélník 6">
            <a:extLst>
              <a:ext uri="{FF2B5EF4-FFF2-40B4-BE49-F238E27FC236}">
                <a16:creationId xmlns:a16="http://schemas.microsoft.com/office/drawing/2014/main" id="{2C207F27-19C2-48AA-934D-2E8A4A823EC8}"/>
              </a:ext>
            </a:extLst>
          </p:cNvPr>
          <p:cNvSpPr/>
          <p:nvPr/>
        </p:nvSpPr>
        <p:spPr>
          <a:xfrm>
            <a:off x="10788540" y="1"/>
            <a:ext cx="1403459" cy="440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8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D56A62E5-34C2-4C0D-BD69-B353F8AE008A}"/>
              </a:ext>
            </a:extLst>
          </p:cNvPr>
          <p:cNvSpPr>
            <a:spLocks noGrp="1"/>
          </p:cNvSpPr>
          <p:nvPr>
            <p:ph idx="1"/>
          </p:nvPr>
        </p:nvSpPr>
        <p:spPr>
          <a:xfrm>
            <a:off x="466485" y="1106740"/>
            <a:ext cx="9182643" cy="5256585"/>
          </a:xfrm>
          <a:solidFill>
            <a:schemeClr val="bg2"/>
          </a:solidFill>
        </p:spPr>
        <p:txBody>
          <a:bodyPr>
            <a:normAutofit fontScale="70000" lnSpcReduction="20000"/>
          </a:bodyPr>
          <a:lstStyle/>
          <a:p>
            <a:pPr marL="0" indent="0">
              <a:buNone/>
            </a:pPr>
            <a:r>
              <a:rPr lang="cs-CZ" u="sng" dirty="0"/>
              <a:t>Dílčí kritéria „Příklad aplikace metodiky na operaci 4.1.1 a Příklad aplikace metodiky na operaci 10.1.5“</a:t>
            </a:r>
            <a:endParaRPr lang="en-GB" dirty="0"/>
          </a:p>
          <a:p>
            <a:pPr marL="0" indent="0">
              <a:buNone/>
            </a:pPr>
            <a:r>
              <a:rPr lang="cs-CZ" dirty="0"/>
              <a:t>V rámci těchto dílčích kritérií bude hodnocen konkrétní příklad aplikace Metodiky pro operaci 4.1.1 </a:t>
            </a:r>
            <a:r>
              <a:rPr lang="cs-CZ" i="1" dirty="0"/>
              <a:t>„Investice do zemědělských podniků“</a:t>
            </a:r>
            <a:r>
              <a:rPr lang="cs-CZ" dirty="0"/>
              <a:t> a konkrétní příklad aplikace Metodiky pro operaci 10.1.5 </a:t>
            </a:r>
            <a:r>
              <a:rPr lang="cs-CZ" i="1" dirty="0"/>
              <a:t>„Zatravňování orné půdy“</a:t>
            </a:r>
            <a:r>
              <a:rPr lang="cs-CZ" dirty="0"/>
              <a:t>. Příklad aplikace Metodiky bude zpracován v rozsahu max. 10 normostran pro každé opatření. Pro zpracování příkladu aplikace Metodiky na konkrétní operaci je možné použít fiktivní data, nicméně v relevantních rozsahu odpovídajícímu rozsahu a cílům operace (počet žadatelů, výměra ploch atd.). </a:t>
            </a:r>
            <a:endParaRPr lang="en-GB" dirty="0"/>
          </a:p>
          <a:p>
            <a:pPr marL="0" indent="0">
              <a:buNone/>
            </a:pPr>
            <a:endParaRPr lang="en-GB" dirty="0"/>
          </a:p>
          <a:p>
            <a:pPr marL="0" indent="0">
              <a:buNone/>
            </a:pPr>
            <a:r>
              <a:rPr lang="cs-CZ" dirty="0"/>
              <a:t>Konkrétní příklad aplikace Metodiky bude hodnocen z těchto hledisek:</a:t>
            </a:r>
            <a:endParaRPr lang="en-GB" dirty="0"/>
          </a:p>
          <a:p>
            <a:r>
              <a:rPr lang="cs-CZ" dirty="0"/>
              <a:t>Celkové porozumění problematice, kterou řeší dané opatření (popis intervenční logiky pro dané opatření);</a:t>
            </a:r>
            <a:endParaRPr lang="en-GB" dirty="0"/>
          </a:p>
          <a:p>
            <a:r>
              <a:rPr lang="cs-CZ" dirty="0"/>
              <a:t>Postup řešení a komplexnost studie (výběr vzorků pro aplikaci případové studie a jeho relevantnost pro dané opatření, statistický dopočet vzorku na základní soubor);</a:t>
            </a:r>
            <a:endParaRPr lang="en-GB" dirty="0"/>
          </a:p>
          <a:p>
            <a:r>
              <a:rPr lang="cs-CZ" dirty="0"/>
              <a:t>Popis, relevantnost a vhodnost Metodiky pro konkrétní opatření, včetně volby informačních zdrojů. </a:t>
            </a:r>
            <a:endParaRPr lang="en-GB" dirty="0"/>
          </a:p>
          <a:p>
            <a:pPr marL="0" indent="0">
              <a:buNone/>
            </a:pPr>
            <a:endParaRPr lang="en-GB" dirty="0"/>
          </a:p>
          <a:p>
            <a:pPr marL="0" indent="0">
              <a:buNone/>
            </a:pPr>
            <a:r>
              <a:rPr lang="cs-CZ" dirty="0"/>
              <a:t>Jako vhodnější bude hodnocena ta nabídka, která:</a:t>
            </a:r>
            <a:endParaRPr lang="en-GB" dirty="0"/>
          </a:p>
          <a:p>
            <a:r>
              <a:rPr lang="cs-CZ" dirty="0"/>
              <a:t>Plně postihne intervenční logiku operace;</a:t>
            </a:r>
            <a:endParaRPr lang="en-GB" dirty="0"/>
          </a:p>
          <a:p>
            <a:r>
              <a:rPr lang="cs-CZ" dirty="0"/>
              <a:t>Správně postihne výběr vzorku pro aplikaci Metodiky;</a:t>
            </a:r>
            <a:endParaRPr lang="en-GB" dirty="0"/>
          </a:p>
          <a:p>
            <a:r>
              <a:rPr lang="cs-CZ" dirty="0"/>
              <a:t>Správně postihne relevantnost Metodiky pro danou operaci.</a:t>
            </a:r>
            <a:endParaRPr lang="en-GB" dirty="0"/>
          </a:p>
        </p:txBody>
      </p:sp>
      <p:sp>
        <p:nvSpPr>
          <p:cNvPr id="3" name="Zástupný symbol pro číslo snímku 2">
            <a:extLst>
              <a:ext uri="{FF2B5EF4-FFF2-40B4-BE49-F238E27FC236}">
                <a16:creationId xmlns:a16="http://schemas.microsoft.com/office/drawing/2014/main" id="{EF58E45B-6E7D-4482-A511-B211691C386B}"/>
              </a:ext>
            </a:extLst>
          </p:cNvPr>
          <p:cNvSpPr>
            <a:spLocks noGrp="1"/>
          </p:cNvSpPr>
          <p:nvPr>
            <p:ph type="sldNum" sz="quarter" idx="12"/>
          </p:nvPr>
        </p:nvSpPr>
        <p:spPr/>
        <p:txBody>
          <a:bodyPr/>
          <a:lstStyle/>
          <a:p>
            <a:fld id="{3913577B-3826-4951-8650-B862D878984C}" type="slidenum">
              <a:rPr lang="cs-CZ" smtClean="0"/>
              <a:pPr/>
              <a:t>25</a:t>
            </a:fld>
            <a:endParaRPr lang="cs-CZ" dirty="0"/>
          </a:p>
        </p:txBody>
      </p:sp>
      <p:sp>
        <p:nvSpPr>
          <p:cNvPr id="4" name="Nadpis 3">
            <a:extLst>
              <a:ext uri="{FF2B5EF4-FFF2-40B4-BE49-F238E27FC236}">
                <a16:creationId xmlns:a16="http://schemas.microsoft.com/office/drawing/2014/main" id="{93EA6CF9-F288-476D-B58E-84AD010A3BF5}"/>
              </a:ext>
            </a:extLst>
          </p:cNvPr>
          <p:cNvSpPr>
            <a:spLocks noGrp="1"/>
          </p:cNvSpPr>
          <p:nvPr>
            <p:ph type="title"/>
          </p:nvPr>
        </p:nvSpPr>
        <p:spPr>
          <a:xfrm>
            <a:off x="443372" y="332656"/>
            <a:ext cx="11134160" cy="648071"/>
          </a:xfrm>
        </p:spPr>
        <p:txBody>
          <a:bodyPr/>
          <a:lstStyle/>
          <a:p>
            <a:r>
              <a:rPr lang="cs-CZ" sz="3600" b="1" dirty="0"/>
              <a:t>Kvalita plnění – varianta s „domácím úkolem“ (příklad 4)</a:t>
            </a:r>
            <a:endParaRPr lang="en-GB" sz="3600" b="1" dirty="0"/>
          </a:p>
        </p:txBody>
      </p:sp>
      <p:sp>
        <p:nvSpPr>
          <p:cNvPr id="6" name="Zaoblený obdélníkový popisek 4">
            <a:extLst>
              <a:ext uri="{FF2B5EF4-FFF2-40B4-BE49-F238E27FC236}">
                <a16:creationId xmlns:a16="http://schemas.microsoft.com/office/drawing/2014/main" id="{27B473D9-D049-4F4B-A188-E773E60E6BA5}"/>
              </a:ext>
            </a:extLst>
          </p:cNvPr>
          <p:cNvSpPr/>
          <p:nvPr/>
        </p:nvSpPr>
        <p:spPr>
          <a:xfrm>
            <a:off x="9810187" y="1808820"/>
            <a:ext cx="2189116" cy="3852427"/>
          </a:xfrm>
          <a:prstGeom prst="wedgeRoundRectCallout">
            <a:avLst>
              <a:gd name="adj1" fmla="val -107354"/>
              <a:gd name="adj2" fmla="val -747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dirty="0">
                <a:latin typeface="Calibri" panose="020F0502020204030204" pitchFamily="34" charset="0"/>
                <a:cs typeface="Calibri" panose="020F0502020204030204" pitchFamily="34" charset="0"/>
              </a:rPr>
              <a:t>Jen toto je 20 stran, které musí uchazeči vyplodit a zadavatel zhodnotit. </a:t>
            </a:r>
          </a:p>
          <a:p>
            <a:pPr eaLnBrk="0" hangingPunct="0">
              <a:defRPr/>
            </a:pPr>
            <a:endParaRPr lang="cs-CZ" dirty="0">
              <a:latin typeface="Calibri" panose="020F0502020204030204" pitchFamily="34" charset="0"/>
              <a:cs typeface="Calibri" panose="020F0502020204030204" pitchFamily="34" charset="0"/>
            </a:endParaRPr>
          </a:p>
          <a:p>
            <a:pPr eaLnBrk="0" hangingPunct="0">
              <a:defRPr/>
            </a:pPr>
            <a:r>
              <a:rPr lang="cs-CZ" dirty="0">
                <a:latin typeface="Calibri" panose="020F0502020204030204" pitchFamily="34" charset="0"/>
                <a:cs typeface="Calibri" panose="020F0502020204030204" pitchFamily="34" charset="0"/>
              </a:rPr>
              <a:t>Otázka je, nakolik toto respektuje (v kontextu dalších povinností pro uchazeče) požadavek na proporcionalitu.</a:t>
            </a:r>
          </a:p>
        </p:txBody>
      </p:sp>
      <p:sp>
        <p:nvSpPr>
          <p:cNvPr id="7" name="Obdélník 6">
            <a:extLst>
              <a:ext uri="{FF2B5EF4-FFF2-40B4-BE49-F238E27FC236}">
                <a16:creationId xmlns:a16="http://schemas.microsoft.com/office/drawing/2014/main" id="{CAF8B607-04F4-4B9D-8946-3EF6D96E40ED}"/>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36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D151AB1-D8C3-4144-AEA7-DA8C4168A997}"/>
              </a:ext>
            </a:extLst>
          </p:cNvPr>
          <p:cNvSpPr>
            <a:spLocks noGrp="1"/>
          </p:cNvSpPr>
          <p:nvPr>
            <p:ph type="title"/>
          </p:nvPr>
        </p:nvSpPr>
        <p:spPr>
          <a:xfrm>
            <a:off x="695400" y="296652"/>
            <a:ext cx="11134160" cy="684076"/>
          </a:xfrm>
        </p:spPr>
        <p:txBody>
          <a:bodyPr/>
          <a:lstStyle/>
          <a:p>
            <a:r>
              <a:rPr lang="cs-CZ" sz="3600" b="1" dirty="0"/>
              <a:t>Varianta nabídky celkového řešení (příklad 5)</a:t>
            </a:r>
            <a:endParaRPr lang="en-GB" sz="3600" b="1" dirty="0"/>
          </a:p>
        </p:txBody>
      </p:sp>
      <p:sp>
        <p:nvSpPr>
          <p:cNvPr id="6" name="Obdélník 5">
            <a:extLst>
              <a:ext uri="{FF2B5EF4-FFF2-40B4-BE49-F238E27FC236}">
                <a16:creationId xmlns:a16="http://schemas.microsoft.com/office/drawing/2014/main" id="{2C0B6AE7-90E9-413C-9CFD-814CEC888AA7}"/>
              </a:ext>
            </a:extLst>
          </p:cNvPr>
          <p:cNvSpPr/>
          <p:nvPr/>
        </p:nvSpPr>
        <p:spPr>
          <a:xfrm>
            <a:off x="719649" y="1196752"/>
            <a:ext cx="10560927" cy="2308324"/>
          </a:xfrm>
          <a:prstGeom prst="rect">
            <a:avLst/>
          </a:prstGeom>
        </p:spPr>
        <p:txBody>
          <a:bodyPr wrap="squar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Lépe pak bude hodnotit ty nabídky, ve kterých navržená metodologie bude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(i) vhodná pro poskytnutí validních odpovědí na otázky,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a:t>
            </a:r>
            <a:r>
              <a:rPr lang="cs-CZ" dirty="0" err="1">
                <a:latin typeface="Calibri" panose="020F0502020204030204" pitchFamily="34" charset="0"/>
                <a:ea typeface="Times New Roman" panose="02020603050405020304" pitchFamily="18" charset="0"/>
                <a:cs typeface="Calibri" panose="020F0502020204030204" pitchFamily="34" charset="0"/>
              </a:rPr>
              <a:t>ii</a:t>
            </a:r>
            <a:r>
              <a:rPr lang="cs-CZ" dirty="0">
                <a:latin typeface="Calibri" panose="020F0502020204030204" pitchFamily="34" charset="0"/>
                <a:ea typeface="Times New Roman" panose="02020603050405020304" pitchFamily="18" charset="0"/>
                <a:cs typeface="Calibri" panose="020F0502020204030204" pitchFamily="34" charset="0"/>
              </a:rPr>
              <a:t>) prakticky proveditelná (tzn. dobře odůvodněná včetně popisu řízení rizik),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a:t>
            </a:r>
            <a:r>
              <a:rPr lang="cs-CZ" dirty="0" err="1">
                <a:latin typeface="Calibri" panose="020F0502020204030204" pitchFamily="34" charset="0"/>
                <a:ea typeface="Times New Roman" panose="02020603050405020304" pitchFamily="18" charset="0"/>
                <a:cs typeface="Calibri" panose="020F0502020204030204" pitchFamily="34" charset="0"/>
              </a:rPr>
              <a:t>iii</a:t>
            </a:r>
            <a:r>
              <a:rPr lang="cs-CZ" dirty="0">
                <a:latin typeface="Calibri" panose="020F0502020204030204" pitchFamily="34" charset="0"/>
                <a:ea typeface="Times New Roman" panose="02020603050405020304" pitchFamily="18" charset="0"/>
                <a:cs typeface="Calibri" panose="020F0502020204030204" pitchFamily="34" charset="0"/>
              </a:rPr>
              <a:t>) jasně popsaná, logicky provázaná a jednoznačná z hlediska cílů evaluace,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a:t>
            </a:r>
            <a:r>
              <a:rPr lang="cs-CZ" dirty="0" err="1">
                <a:latin typeface="Calibri" panose="020F0502020204030204" pitchFamily="34" charset="0"/>
                <a:ea typeface="Times New Roman" panose="02020603050405020304" pitchFamily="18" charset="0"/>
                <a:cs typeface="Calibri" panose="020F0502020204030204" pitchFamily="34" charset="0"/>
              </a:rPr>
              <a:t>iv</a:t>
            </a:r>
            <a:r>
              <a:rPr lang="cs-CZ" dirty="0">
                <a:latin typeface="Calibri" panose="020F0502020204030204" pitchFamily="34" charset="0"/>
                <a:ea typeface="Times New Roman" panose="02020603050405020304" pitchFamily="18" charset="0"/>
                <a:cs typeface="Calibri" panose="020F0502020204030204" pitchFamily="34" charset="0"/>
              </a:rPr>
              <a:t>) dodržovat princip triangulace evaluačních metod, a </a:t>
            </a:r>
            <a:br>
              <a:rPr lang="cs-CZ" dirty="0">
                <a:latin typeface="Calibri" panose="020F0502020204030204" pitchFamily="34" charset="0"/>
                <a:ea typeface="Times New Roman" panose="02020603050405020304" pitchFamily="18" charset="0"/>
                <a:cs typeface="Calibri" panose="020F0502020204030204" pitchFamily="34" charset="0"/>
              </a:rPr>
            </a:br>
            <a:r>
              <a:rPr lang="cs-CZ" dirty="0">
                <a:latin typeface="Calibri" panose="020F0502020204030204" pitchFamily="34" charset="0"/>
                <a:ea typeface="Times New Roman" panose="02020603050405020304" pitchFamily="18" charset="0"/>
                <a:cs typeface="Calibri" panose="020F0502020204030204" pitchFamily="34" charset="0"/>
              </a:rPr>
              <a:t>(v) podložena konkrétními odkazy na relevantní metodologickou literaturu. </a:t>
            </a:r>
          </a:p>
          <a:p>
            <a:r>
              <a:rPr lang="cs-CZ" dirty="0">
                <a:latin typeface="Calibri" panose="020F0502020204030204" pitchFamily="34" charset="0"/>
                <a:ea typeface="Times New Roman" panose="02020603050405020304" pitchFamily="18" charset="0"/>
                <a:cs typeface="Calibri" panose="020F0502020204030204" pitchFamily="34" charset="0"/>
              </a:rPr>
              <a:t>Všechna tato </a:t>
            </a:r>
            <a:r>
              <a:rPr lang="cs-CZ" dirty="0" err="1">
                <a:latin typeface="Calibri" panose="020F0502020204030204" pitchFamily="34" charset="0"/>
                <a:ea typeface="Times New Roman" panose="02020603050405020304" pitchFamily="18" charset="0"/>
                <a:cs typeface="Calibri" panose="020F0502020204030204" pitchFamily="34" charset="0"/>
              </a:rPr>
              <a:t>podkritéria</a:t>
            </a:r>
            <a:r>
              <a:rPr lang="cs-CZ" dirty="0">
                <a:latin typeface="Calibri" panose="020F0502020204030204" pitchFamily="34" charset="0"/>
                <a:ea typeface="Times New Roman" panose="02020603050405020304" pitchFamily="18" charset="0"/>
                <a:cs typeface="Calibri" panose="020F0502020204030204" pitchFamily="34" charset="0"/>
              </a:rPr>
              <a:t> mají stejnou váhu a jednotlivé body se sčítají. Za výhodnější bude považována nabídka, která získá vyšší počet bodů (max. počet bodů je 30).</a:t>
            </a:r>
            <a:endParaRPr lang="en-GB" dirty="0">
              <a:latin typeface="Calibri" panose="020F0502020204030204" pitchFamily="34" charset="0"/>
              <a:cs typeface="Calibri" panose="020F0502020204030204" pitchFamily="34" charset="0"/>
            </a:endParaRPr>
          </a:p>
        </p:txBody>
      </p:sp>
      <p:graphicFrame>
        <p:nvGraphicFramePr>
          <p:cNvPr id="7" name="Tabulka 6">
            <a:extLst>
              <a:ext uri="{FF2B5EF4-FFF2-40B4-BE49-F238E27FC236}">
                <a16:creationId xmlns:a16="http://schemas.microsoft.com/office/drawing/2014/main" id="{5159FC3E-F53C-4C99-845E-53F9A97BF313}"/>
              </a:ext>
            </a:extLst>
          </p:cNvPr>
          <p:cNvGraphicFramePr>
            <a:graphicFrameLocks noGrp="1"/>
          </p:cNvGraphicFramePr>
          <p:nvPr>
            <p:extLst>
              <p:ext uri="{D42A27DB-BD31-4B8C-83A1-F6EECF244321}">
                <p14:modId xmlns:p14="http://schemas.microsoft.com/office/powerpoint/2010/main" val="3275705725"/>
              </p:ext>
            </p:extLst>
          </p:nvPr>
        </p:nvGraphicFramePr>
        <p:xfrm>
          <a:off x="826344" y="3609020"/>
          <a:ext cx="10454232" cy="2468118"/>
        </p:xfrm>
        <a:graphic>
          <a:graphicData uri="http://schemas.openxmlformats.org/drawingml/2006/table">
            <a:tbl>
              <a:tblPr firstRow="1" firstCol="1" bandRow="1">
                <a:tableStyleId>{BC89EF96-8CEA-46FF-86C4-4CE0E7609802}</a:tableStyleId>
              </a:tblPr>
              <a:tblGrid>
                <a:gridCol w="1309160">
                  <a:extLst>
                    <a:ext uri="{9D8B030D-6E8A-4147-A177-3AD203B41FA5}">
                      <a16:colId xmlns:a16="http://schemas.microsoft.com/office/drawing/2014/main" val="369877726"/>
                    </a:ext>
                  </a:extLst>
                </a:gridCol>
                <a:gridCol w="612000">
                  <a:extLst>
                    <a:ext uri="{9D8B030D-6E8A-4147-A177-3AD203B41FA5}">
                      <a16:colId xmlns:a16="http://schemas.microsoft.com/office/drawing/2014/main" val="814594941"/>
                    </a:ext>
                  </a:extLst>
                </a:gridCol>
                <a:gridCol w="8533072">
                  <a:extLst>
                    <a:ext uri="{9D8B030D-6E8A-4147-A177-3AD203B41FA5}">
                      <a16:colId xmlns:a16="http://schemas.microsoft.com/office/drawing/2014/main" val="3649808152"/>
                    </a:ext>
                  </a:extLst>
                </a:gridCol>
              </a:tblGrid>
              <a:tr h="576064">
                <a:tc rowSpan="3">
                  <a:txBody>
                    <a:bodyPr/>
                    <a:lstStyle/>
                    <a:p>
                      <a:pPr algn="just">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a:t>
                      </a:r>
                      <a:r>
                        <a:rPr lang="cs-CZ" sz="1800" dirty="0" err="1">
                          <a:effectLst/>
                          <a:latin typeface="Calibri" panose="020F0502020204030204" pitchFamily="34" charset="0"/>
                          <a:cs typeface="Calibri" panose="020F0502020204030204" pitchFamily="34" charset="0"/>
                        </a:rPr>
                        <a:t>iv</a:t>
                      </a:r>
                      <a:r>
                        <a:rPr lang="cs-CZ" sz="1800" dirty="0">
                          <a:effectLst/>
                          <a:latin typeface="Calibri" panose="020F0502020204030204" pitchFamily="34" charset="0"/>
                          <a:cs typeface="Calibri" panose="020F0502020204030204" pitchFamily="34" charset="0"/>
                        </a:rPr>
                        <a:t>) Dodržování principů triangulace evaluačních metod</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15000"/>
                        </a:lnSpc>
                        <a:spcBef>
                          <a:spcPts val="600"/>
                        </a:spcBef>
                        <a:spcAft>
                          <a:spcPts val="600"/>
                        </a:spcAft>
                      </a:pPr>
                      <a:r>
                        <a:rPr lang="cs-CZ" sz="1800" b="0" dirty="0">
                          <a:effectLst/>
                          <a:latin typeface="Calibri" panose="020F0502020204030204" pitchFamily="34" charset="0"/>
                          <a:cs typeface="Calibri" panose="020F0502020204030204" pitchFamily="34" charset="0"/>
                        </a:rPr>
                        <a:t>0 – 1</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l">
                        <a:lnSpc>
                          <a:spcPct val="115000"/>
                        </a:lnSpc>
                        <a:spcBef>
                          <a:spcPts val="600"/>
                        </a:spcBef>
                        <a:spcAft>
                          <a:spcPts val="0"/>
                        </a:spcAft>
                      </a:pPr>
                      <a:r>
                        <a:rPr lang="cs-CZ" sz="1800" b="0" dirty="0">
                          <a:effectLst/>
                          <a:latin typeface="Calibri" panose="020F0502020204030204" pitchFamily="34" charset="0"/>
                          <a:cs typeface="Calibri" panose="020F0502020204030204" pitchFamily="34" charset="0"/>
                        </a:rPr>
                        <a:t>Nevyhovující nabídka (princip triangulace není z nabídky patrný, případně jde jen o nekonkrétní deklaraci, že triangulace bude provedena)</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290257"/>
                  </a:ext>
                </a:extLst>
              </a:tr>
              <a:tr h="900100">
                <a:tc vMerge="1">
                  <a:txBody>
                    <a:bodyPr/>
                    <a:lstStyle/>
                    <a:p>
                      <a:endParaRPr lang="en-GB"/>
                    </a:p>
                  </a:txBody>
                  <a:tcPr/>
                </a:tc>
                <a:tc>
                  <a:txBody>
                    <a:bodyPr/>
                    <a:lstStyle/>
                    <a:p>
                      <a:pPr algn="just">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2 – 4</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Částečně vyhovující (princip triangulace je uplatněn jen částečně – buď jen z hlediska zdrojů dat, nebo jen z hlediska metod jejich sběru a analýzy, nebo jen u některých částí řešení)</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77648749"/>
                  </a:ext>
                </a:extLst>
              </a:tr>
              <a:tr h="900100">
                <a:tc vMerge="1">
                  <a:txBody>
                    <a:bodyPr/>
                    <a:lstStyle/>
                    <a:p>
                      <a:endParaRPr lang="en-GB"/>
                    </a:p>
                  </a:txBody>
                  <a:tcPr/>
                </a:tc>
                <a:tc>
                  <a:txBody>
                    <a:bodyPr/>
                    <a:lstStyle/>
                    <a:p>
                      <a:pPr algn="just">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5 – 6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Vyhovující nabídka (návrh účastníka jasně vysvětluje použití triangulace jak na úrovni zdrojů dat, tak na úrovni metod jejich sběru i na úrovni metod jejich analýzy, a to v zásadě u všech částí řešení)</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05064045"/>
                  </a:ext>
                </a:extLst>
              </a:tr>
            </a:tbl>
          </a:graphicData>
        </a:graphic>
      </p:graphicFrame>
      <p:sp>
        <p:nvSpPr>
          <p:cNvPr id="4" name="Zástupný symbol pro číslo snímku 1">
            <a:extLst>
              <a:ext uri="{FF2B5EF4-FFF2-40B4-BE49-F238E27FC236}">
                <a16:creationId xmlns:a16="http://schemas.microsoft.com/office/drawing/2014/main" id="{112B3199-1E1F-9FCB-2006-8D689354BC00}"/>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26</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1EF9EF16-AA29-496D-85D6-3AFDE1CA8B6C}"/>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410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D151AB1-D8C3-4144-AEA7-DA8C4168A997}"/>
              </a:ext>
            </a:extLst>
          </p:cNvPr>
          <p:cNvSpPr>
            <a:spLocks noGrp="1"/>
          </p:cNvSpPr>
          <p:nvPr>
            <p:ph type="title"/>
          </p:nvPr>
        </p:nvSpPr>
        <p:spPr>
          <a:xfrm>
            <a:off x="731404" y="296652"/>
            <a:ext cx="10906136" cy="684076"/>
          </a:xfrm>
        </p:spPr>
        <p:txBody>
          <a:bodyPr/>
          <a:lstStyle/>
          <a:p>
            <a:r>
              <a:rPr lang="cs-CZ" sz="3600" b="1" dirty="0"/>
              <a:t>Varianta nabídky celkového řešení (příklad 5)</a:t>
            </a:r>
            <a:endParaRPr lang="en-GB" sz="3600" b="1" dirty="0"/>
          </a:p>
        </p:txBody>
      </p:sp>
      <p:graphicFrame>
        <p:nvGraphicFramePr>
          <p:cNvPr id="4" name="Tabulka 3">
            <a:extLst>
              <a:ext uri="{FF2B5EF4-FFF2-40B4-BE49-F238E27FC236}">
                <a16:creationId xmlns:a16="http://schemas.microsoft.com/office/drawing/2014/main" id="{BDE3E41E-AC3D-42B6-9D8A-919C3DB190B4}"/>
              </a:ext>
            </a:extLst>
          </p:cNvPr>
          <p:cNvGraphicFramePr>
            <a:graphicFrameLocks noGrp="1"/>
          </p:cNvGraphicFramePr>
          <p:nvPr>
            <p:extLst>
              <p:ext uri="{D42A27DB-BD31-4B8C-83A1-F6EECF244321}">
                <p14:modId xmlns:p14="http://schemas.microsoft.com/office/powerpoint/2010/main" val="897443468"/>
              </p:ext>
            </p:extLst>
          </p:nvPr>
        </p:nvGraphicFramePr>
        <p:xfrm>
          <a:off x="515380" y="1628801"/>
          <a:ext cx="11190088" cy="3600399"/>
        </p:xfrm>
        <a:graphic>
          <a:graphicData uri="http://schemas.openxmlformats.org/drawingml/2006/table">
            <a:tbl>
              <a:tblPr firstRow="1" firstCol="1" bandRow="1">
                <a:tableStyleId>{3B4B98B0-60AC-42C2-AFA5-B58CD77FA1E5}</a:tableStyleId>
              </a:tblPr>
              <a:tblGrid>
                <a:gridCol w="1692000">
                  <a:extLst>
                    <a:ext uri="{9D8B030D-6E8A-4147-A177-3AD203B41FA5}">
                      <a16:colId xmlns:a16="http://schemas.microsoft.com/office/drawing/2014/main" val="3756709583"/>
                    </a:ext>
                  </a:extLst>
                </a:gridCol>
                <a:gridCol w="648000">
                  <a:extLst>
                    <a:ext uri="{9D8B030D-6E8A-4147-A177-3AD203B41FA5}">
                      <a16:colId xmlns:a16="http://schemas.microsoft.com/office/drawing/2014/main" val="1862400707"/>
                    </a:ext>
                  </a:extLst>
                </a:gridCol>
                <a:gridCol w="8850088">
                  <a:extLst>
                    <a:ext uri="{9D8B030D-6E8A-4147-A177-3AD203B41FA5}">
                      <a16:colId xmlns:a16="http://schemas.microsoft.com/office/drawing/2014/main" val="2628927624"/>
                    </a:ext>
                  </a:extLst>
                </a:gridCol>
              </a:tblGrid>
              <a:tr h="972107">
                <a:tc rowSpan="3">
                  <a:txBody>
                    <a:bodyPr/>
                    <a:lstStyle/>
                    <a:p>
                      <a:pPr>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(v) Opora o konkrétní odkazy na relevantní metodologickou literaturu</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lnSpc>
                          <a:spcPct val="115000"/>
                        </a:lnSpc>
                        <a:spcBef>
                          <a:spcPts val="600"/>
                        </a:spcBef>
                        <a:spcAft>
                          <a:spcPts val="600"/>
                        </a:spcAft>
                      </a:pPr>
                      <a:r>
                        <a:rPr lang="cs-CZ" sz="1800" b="0" dirty="0">
                          <a:effectLst/>
                          <a:latin typeface="Calibri" panose="020F0502020204030204" pitchFamily="34" charset="0"/>
                          <a:cs typeface="Calibri" panose="020F0502020204030204" pitchFamily="34" charset="0"/>
                        </a:rPr>
                        <a:t>0 – 1</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Bef>
                          <a:spcPts val="600"/>
                        </a:spcBef>
                        <a:spcAft>
                          <a:spcPts val="600"/>
                        </a:spcAft>
                      </a:pPr>
                      <a:r>
                        <a:rPr lang="cs-CZ" sz="1800" b="0" dirty="0">
                          <a:effectLst/>
                          <a:latin typeface="Calibri" panose="020F0502020204030204" pitchFamily="34" charset="0"/>
                          <a:cs typeface="Calibri" panose="020F0502020204030204" pitchFamily="34" charset="0"/>
                        </a:rPr>
                        <a:t>Nevyhovující nabídka (návrh účastníka postrádá u většiny metod jejich podložení relevantní metodologickou literaturou, případně jsou odkazy nekonkrétní (např. jen na základní evaluační nebo společenskovědní učebnice bez konkrétní strany))</a:t>
                      </a:r>
                      <a:endParaRPr lang="en-GB"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9602418"/>
                  </a:ext>
                </a:extLst>
              </a:tr>
              <a:tr h="1368152">
                <a:tc vMerge="1">
                  <a:txBody>
                    <a:bodyPr/>
                    <a:lstStyle/>
                    <a:p>
                      <a:endParaRPr lang="en-GB"/>
                    </a:p>
                  </a:txBody>
                  <a:tcPr/>
                </a:tc>
                <a:tc>
                  <a:txBody>
                    <a:bodyPr/>
                    <a:lstStyle/>
                    <a:p>
                      <a:pPr algn="just">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2 – 4</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Částečně vyhovující (návrh účastníka je částečně podložen relevantní metodologickou literaturou, ale není tomu tak u všech uváděných metod či částí řešení, případně jde o odkazy jen na přehledové metodologické práce, ze kterých není detailně patrný zvolený přístup, (např. odkaz na obecné informace o </a:t>
                      </a:r>
                      <a:r>
                        <a:rPr lang="cs-CZ" sz="1800" dirty="0" err="1">
                          <a:effectLst/>
                          <a:latin typeface="Calibri" panose="020F0502020204030204" pitchFamily="34" charset="0"/>
                          <a:cs typeface="Calibri" panose="020F0502020204030204" pitchFamily="34" charset="0"/>
                        </a:rPr>
                        <a:t>fokusních</a:t>
                      </a:r>
                      <a:r>
                        <a:rPr lang="cs-CZ" sz="1800" dirty="0">
                          <a:effectLst/>
                          <a:latin typeface="Calibri" panose="020F0502020204030204" pitchFamily="34" charset="0"/>
                          <a:cs typeface="Calibri" panose="020F0502020204030204" pitchFamily="34" charset="0"/>
                        </a:rPr>
                        <a:t> skupinách)</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4885487"/>
                  </a:ext>
                </a:extLst>
              </a:tr>
              <a:tr h="1260140">
                <a:tc vMerge="1">
                  <a:txBody>
                    <a:bodyPr/>
                    <a:lstStyle/>
                    <a:p>
                      <a:endParaRPr lang="en-GB"/>
                    </a:p>
                  </a:txBody>
                  <a:tcPr/>
                </a:tc>
                <a:tc>
                  <a:txBody>
                    <a:bodyPr/>
                    <a:lstStyle/>
                    <a:p>
                      <a:pPr algn="just">
                        <a:lnSpc>
                          <a:spcPct val="115000"/>
                        </a:lnSpc>
                        <a:spcBef>
                          <a:spcPts val="600"/>
                        </a:spcBef>
                        <a:spcAft>
                          <a:spcPts val="600"/>
                        </a:spcAft>
                      </a:pPr>
                      <a:r>
                        <a:rPr lang="cs-CZ" sz="1800">
                          <a:effectLst/>
                          <a:latin typeface="Calibri" panose="020F0502020204030204" pitchFamily="34" charset="0"/>
                          <a:cs typeface="Calibri" panose="020F0502020204030204" pitchFamily="34" charset="0"/>
                        </a:rPr>
                        <a:t>5 – 6 </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Bef>
                          <a:spcPts val="600"/>
                        </a:spcBef>
                        <a:spcAft>
                          <a:spcPts val="600"/>
                        </a:spcAft>
                      </a:pPr>
                      <a:r>
                        <a:rPr lang="cs-CZ" sz="1800" dirty="0">
                          <a:effectLst/>
                          <a:latin typeface="Calibri" panose="020F0502020204030204" pitchFamily="34" charset="0"/>
                          <a:cs typeface="Calibri" panose="020F0502020204030204" pitchFamily="34" charset="0"/>
                        </a:rPr>
                        <a:t>Vyhovující nabídka (návrh obsahuje odkazy na bibliografii v souladu s citačními normami, metodologicky je pokryta většina použitých metod a odkazy jsou relevantní ke konkrétnímu kontextu evaluace (např. monografie o dané metodě nebo obdobné studie s detailně popsanou metodologií)</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955387"/>
                  </a:ext>
                </a:extLst>
              </a:tr>
            </a:tbl>
          </a:graphicData>
        </a:graphic>
      </p:graphicFrame>
      <p:sp>
        <p:nvSpPr>
          <p:cNvPr id="5" name="Zástupný symbol pro číslo snímku 1">
            <a:extLst>
              <a:ext uri="{FF2B5EF4-FFF2-40B4-BE49-F238E27FC236}">
                <a16:creationId xmlns:a16="http://schemas.microsoft.com/office/drawing/2014/main" id="{512EAF93-958C-8CC1-BAAB-20EFA82D8134}"/>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27</a:t>
            </a:fld>
            <a:endParaRPr lang="cs-CZ" sz="1200" b="1" dirty="0">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D5FADD6A-035D-4184-B1E7-59A2F2A9D6FF}"/>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851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D56A62E5-34C2-4C0D-BD69-B353F8AE008A}"/>
              </a:ext>
            </a:extLst>
          </p:cNvPr>
          <p:cNvSpPr>
            <a:spLocks noGrp="1"/>
          </p:cNvSpPr>
          <p:nvPr>
            <p:ph idx="1"/>
          </p:nvPr>
        </p:nvSpPr>
        <p:spPr>
          <a:xfrm>
            <a:off x="477753" y="980727"/>
            <a:ext cx="9182643" cy="5328593"/>
          </a:xfrm>
          <a:solidFill>
            <a:schemeClr val="bg2"/>
          </a:solidFill>
        </p:spPr>
        <p:txBody>
          <a:bodyPr>
            <a:normAutofit fontScale="77500" lnSpcReduction="20000"/>
          </a:bodyPr>
          <a:lstStyle/>
          <a:p>
            <a:pPr marL="0" lvl="0" indent="0">
              <a:buNone/>
            </a:pPr>
            <a:r>
              <a:rPr lang="cs-CZ" sz="2100" b="1" dirty="0"/>
              <a:t>Základní předpoklady a schopnosti projektového manažera</a:t>
            </a:r>
            <a:endParaRPr lang="en-GB" sz="2100" dirty="0"/>
          </a:p>
          <a:p>
            <a:r>
              <a:rPr lang="cs-CZ" sz="2100" dirty="0"/>
              <a:t>- na osobním pohovoru projektový manažer prokáže, zda je nositelem základních předpokladů své pozice v rámci plnění a disponuje odbornou kompetencí (2 otázky), schopnost identifikovat na co je třeba se zaměřit (2 otázky), schopnost vnímat specifika veřejné zakázky (2 otázky).</a:t>
            </a:r>
          </a:p>
          <a:p>
            <a:endParaRPr lang="cs-CZ" sz="2100" dirty="0"/>
          </a:p>
          <a:p>
            <a:endParaRPr lang="cs-CZ" sz="2100" dirty="0"/>
          </a:p>
          <a:p>
            <a:endParaRPr lang="cs-CZ" sz="2100" dirty="0"/>
          </a:p>
          <a:p>
            <a:endParaRPr lang="cs-CZ" sz="2100" dirty="0"/>
          </a:p>
          <a:p>
            <a:endParaRPr lang="cs-CZ" sz="2100" dirty="0"/>
          </a:p>
          <a:p>
            <a:pPr marL="0" lvl="0" indent="0">
              <a:buNone/>
            </a:pPr>
            <a:r>
              <a:rPr lang="cs-CZ" sz="2100" dirty="0"/>
              <a:t>Znalost právního prostředí (návrh nařízení) a vodítek Komise i z minulého období</a:t>
            </a:r>
            <a:endParaRPr lang="en-GB" sz="2100" dirty="0"/>
          </a:p>
          <a:p>
            <a:r>
              <a:rPr lang="cs-CZ" sz="2100" i="1" dirty="0"/>
              <a:t>Máte přehled o tom, které právní předpisy upravují obsah ex-ante hodnocení? Znáte stávající vodítka Komise k ex-ante hodnocení?</a:t>
            </a:r>
            <a:endParaRPr lang="en-GB" sz="2100" dirty="0"/>
          </a:p>
          <a:p>
            <a:pPr marL="0" lvl="0" indent="0">
              <a:buNone/>
            </a:pPr>
            <a:r>
              <a:rPr lang="cs-CZ" sz="2100" dirty="0"/>
              <a:t>Znalost datových zdrojů disponibilních pro analýzy.</a:t>
            </a:r>
            <a:endParaRPr lang="en-GB" sz="2100" dirty="0"/>
          </a:p>
          <a:p>
            <a:r>
              <a:rPr lang="cs-CZ" sz="2100" i="1" dirty="0"/>
              <a:t>Z jakých datových zdrojů by podle Vás měly čerpat SWOT analýzy? </a:t>
            </a:r>
            <a:endParaRPr lang="en-GB" sz="2100" dirty="0"/>
          </a:p>
          <a:p>
            <a:pPr marL="0" lvl="0" indent="0">
              <a:buNone/>
            </a:pPr>
            <a:r>
              <a:rPr lang="cs-CZ" sz="2100" dirty="0"/>
              <a:t>Znalost metodik pro hodnocení SWOT</a:t>
            </a:r>
            <a:endParaRPr lang="en-GB" sz="2100" dirty="0"/>
          </a:p>
          <a:p>
            <a:r>
              <a:rPr lang="cs-CZ" sz="2100" i="1" dirty="0"/>
              <a:t>Popište metodiku pro zhodnocení SWOT</a:t>
            </a:r>
            <a:endParaRPr lang="en-GB" sz="2100" dirty="0"/>
          </a:p>
          <a:p>
            <a:pPr marL="0" lvl="0" indent="0">
              <a:buNone/>
            </a:pPr>
            <a:r>
              <a:rPr lang="cs-CZ" sz="2100" dirty="0"/>
              <a:t>Uvědomění si nového přístupu – zahrnutí I. pilíře do hodnocení</a:t>
            </a:r>
            <a:endParaRPr lang="en-GB" sz="2100" dirty="0"/>
          </a:p>
          <a:p>
            <a:r>
              <a:rPr lang="cs-CZ" sz="2100" i="1" dirty="0"/>
              <a:t>Jak jste připraven hodnotit synergie I. a II. pilíře?</a:t>
            </a:r>
            <a:endParaRPr lang="en-GB" sz="2100" dirty="0"/>
          </a:p>
          <a:p>
            <a:pPr marL="0" lvl="0" indent="0">
              <a:buNone/>
            </a:pPr>
            <a:r>
              <a:rPr lang="cs-CZ" sz="2100" dirty="0"/>
              <a:t>Znalost struktury strategického plánu</a:t>
            </a:r>
            <a:endParaRPr lang="en-GB" sz="2100" dirty="0"/>
          </a:p>
          <a:p>
            <a:r>
              <a:rPr lang="cs-CZ" sz="2100" i="1" dirty="0"/>
              <a:t>Kromě intervenční logiky co dalšího budete v rámci ex-ante hodnotit?</a:t>
            </a:r>
            <a:endParaRPr lang="en-GB" sz="2100" dirty="0"/>
          </a:p>
          <a:p>
            <a:pPr marL="0" lvl="0" indent="0">
              <a:buNone/>
            </a:pPr>
            <a:r>
              <a:rPr lang="cs-CZ" sz="2100" dirty="0"/>
              <a:t>Spolupráce s dalšími hodnotiteli</a:t>
            </a:r>
            <a:endParaRPr lang="en-GB" sz="2100" dirty="0"/>
          </a:p>
          <a:p>
            <a:r>
              <a:rPr lang="cs-CZ" sz="2100" i="1" dirty="0"/>
              <a:t>Jak budete využívat a zapracovávat výstupy hodnocení SEA a ex-ante finančních nástrojů?</a:t>
            </a:r>
            <a:endParaRPr lang="en-GB" sz="2100" dirty="0"/>
          </a:p>
        </p:txBody>
      </p:sp>
      <p:sp>
        <p:nvSpPr>
          <p:cNvPr id="3" name="Zástupný symbol pro číslo snímku 2">
            <a:extLst>
              <a:ext uri="{FF2B5EF4-FFF2-40B4-BE49-F238E27FC236}">
                <a16:creationId xmlns:a16="http://schemas.microsoft.com/office/drawing/2014/main" id="{EF58E45B-6E7D-4482-A511-B211691C386B}"/>
              </a:ext>
            </a:extLst>
          </p:cNvPr>
          <p:cNvSpPr>
            <a:spLocks noGrp="1"/>
          </p:cNvSpPr>
          <p:nvPr>
            <p:ph type="sldNum" sz="quarter" idx="12"/>
          </p:nvPr>
        </p:nvSpPr>
        <p:spPr/>
        <p:txBody>
          <a:bodyPr/>
          <a:lstStyle/>
          <a:p>
            <a:fld id="{3913577B-3826-4951-8650-B862D878984C}" type="slidenum">
              <a:rPr lang="cs-CZ" smtClean="0"/>
              <a:pPr/>
              <a:t>28</a:t>
            </a:fld>
            <a:endParaRPr lang="cs-CZ" dirty="0"/>
          </a:p>
        </p:txBody>
      </p:sp>
      <p:sp>
        <p:nvSpPr>
          <p:cNvPr id="4" name="Nadpis 3">
            <a:extLst>
              <a:ext uri="{FF2B5EF4-FFF2-40B4-BE49-F238E27FC236}">
                <a16:creationId xmlns:a16="http://schemas.microsoft.com/office/drawing/2014/main" id="{93EA6CF9-F288-476D-B58E-84AD010A3BF5}"/>
              </a:ext>
            </a:extLst>
          </p:cNvPr>
          <p:cNvSpPr>
            <a:spLocks noGrp="1"/>
          </p:cNvSpPr>
          <p:nvPr>
            <p:ph type="title"/>
          </p:nvPr>
        </p:nvSpPr>
        <p:spPr>
          <a:xfrm>
            <a:off x="479376" y="332656"/>
            <a:ext cx="11134160" cy="540060"/>
          </a:xfrm>
        </p:spPr>
        <p:txBody>
          <a:bodyPr/>
          <a:lstStyle/>
          <a:p>
            <a:r>
              <a:rPr lang="cs-CZ" sz="3600" b="1" dirty="0"/>
              <a:t>Kvalita plnění – varianta pohovor (příklad 6)</a:t>
            </a:r>
            <a:endParaRPr lang="en-GB" sz="3600" b="1" dirty="0"/>
          </a:p>
        </p:txBody>
      </p:sp>
      <p:graphicFrame>
        <p:nvGraphicFramePr>
          <p:cNvPr id="8" name="Tabulka 7">
            <a:extLst>
              <a:ext uri="{FF2B5EF4-FFF2-40B4-BE49-F238E27FC236}">
                <a16:creationId xmlns:a16="http://schemas.microsoft.com/office/drawing/2014/main" id="{EB130838-8163-443B-9D1B-D90437323C08}"/>
              </a:ext>
            </a:extLst>
          </p:cNvPr>
          <p:cNvGraphicFramePr>
            <a:graphicFrameLocks noGrp="1"/>
          </p:cNvGraphicFramePr>
          <p:nvPr/>
        </p:nvGraphicFramePr>
        <p:xfrm>
          <a:off x="1343472" y="1952836"/>
          <a:ext cx="7200800" cy="1152127"/>
        </p:xfrm>
        <a:graphic>
          <a:graphicData uri="http://schemas.openxmlformats.org/drawingml/2006/table">
            <a:tbl>
              <a:tblPr firstRow="1" firstCol="1" bandRow="1">
                <a:tableStyleId>{5C22544A-7EE6-4342-B048-85BDC9FD1C3A}</a:tableStyleId>
              </a:tblPr>
              <a:tblGrid>
                <a:gridCol w="5410143">
                  <a:extLst>
                    <a:ext uri="{9D8B030D-6E8A-4147-A177-3AD203B41FA5}">
                      <a16:colId xmlns:a16="http://schemas.microsoft.com/office/drawing/2014/main" val="1158223157"/>
                    </a:ext>
                  </a:extLst>
                </a:gridCol>
                <a:gridCol w="1790657">
                  <a:extLst>
                    <a:ext uri="{9D8B030D-6E8A-4147-A177-3AD203B41FA5}">
                      <a16:colId xmlns:a16="http://schemas.microsoft.com/office/drawing/2014/main" val="3579766469"/>
                    </a:ext>
                  </a:extLst>
                </a:gridCol>
              </a:tblGrid>
              <a:tr h="192021">
                <a:tc>
                  <a:txBody>
                    <a:bodyPr/>
                    <a:lstStyle/>
                    <a:p>
                      <a:pPr algn="ctr">
                        <a:spcAft>
                          <a:spcPts val="0"/>
                        </a:spcAft>
                      </a:pPr>
                      <a:r>
                        <a:rPr lang="cs-CZ" sz="1100" dirty="0">
                          <a:effectLst/>
                          <a:latin typeface="Calibri" panose="020F0502020204030204" pitchFamily="34" charset="0"/>
                          <a:cs typeface="Calibri" panose="020F0502020204030204" pitchFamily="34" charset="0"/>
                        </a:rPr>
                        <a:t>Úroveň odpovědi reflektující základní předpoklad projektového manažera</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spcAft>
                          <a:spcPts val="0"/>
                        </a:spcAft>
                      </a:pPr>
                      <a:r>
                        <a:rPr lang="cs-CZ" sz="1100">
                          <a:effectLst/>
                          <a:latin typeface="Calibri" panose="020F0502020204030204" pitchFamily="34" charset="0"/>
                          <a:cs typeface="Calibri" panose="020F0502020204030204" pitchFamily="34" charset="0"/>
                        </a:rPr>
                        <a:t>Bodové ohodnocení</a:t>
                      </a:r>
                      <a:endParaRPr lang="en-GB"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238921114"/>
                  </a:ext>
                </a:extLst>
              </a:tr>
              <a:tr h="384043">
                <a:tc>
                  <a:txBody>
                    <a:bodyPr/>
                    <a:lstStyle/>
                    <a:p>
                      <a:pPr>
                        <a:spcAft>
                          <a:spcPts val="0"/>
                        </a:spcAft>
                      </a:pPr>
                      <a:r>
                        <a:rPr lang="cs-CZ" sz="1100" dirty="0">
                          <a:effectLst/>
                          <a:latin typeface="Calibri" panose="020F0502020204030204" pitchFamily="34" charset="0"/>
                          <a:cs typeface="Calibri" panose="020F0502020204030204" pitchFamily="34" charset="0"/>
                        </a:rPr>
                        <a:t>Odpovědi projektového manažera potvrdily splnění všech základních předpokladů. Manažer je skvěle vybaven pro úspěšné plnění předmětu VZ.</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spcBef>
                          <a:spcPts val="600"/>
                        </a:spcBef>
                        <a:spcAft>
                          <a:spcPts val="600"/>
                        </a:spcAft>
                      </a:pPr>
                      <a:r>
                        <a:rPr lang="cs-CZ" sz="1100" dirty="0">
                          <a:effectLst/>
                          <a:latin typeface="Calibri" panose="020F0502020204030204" pitchFamily="34" charset="0"/>
                          <a:cs typeface="Calibri" panose="020F0502020204030204" pitchFamily="34" charset="0"/>
                        </a:rPr>
                        <a:t>10 bodů</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217285076"/>
                  </a:ext>
                </a:extLst>
              </a:tr>
              <a:tr h="192021">
                <a:tc>
                  <a:txBody>
                    <a:bodyPr/>
                    <a:lstStyle/>
                    <a:p>
                      <a:pPr>
                        <a:spcAft>
                          <a:spcPts val="0"/>
                        </a:spcAft>
                      </a:pPr>
                      <a:r>
                        <a:rPr lang="cs-CZ" sz="1100" dirty="0">
                          <a:effectLst/>
                          <a:latin typeface="Calibri" panose="020F0502020204030204" pitchFamily="34" charset="0"/>
                          <a:cs typeface="Calibri" panose="020F0502020204030204" pitchFamily="34" charset="0"/>
                        </a:rPr>
                        <a:t>U jednoho ze základních předpokladů není potvrzeno jeho splnění.</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spcBef>
                          <a:spcPts val="600"/>
                        </a:spcBef>
                        <a:spcAft>
                          <a:spcPts val="600"/>
                        </a:spcAft>
                      </a:pPr>
                      <a:r>
                        <a:rPr lang="cs-CZ" sz="1100" dirty="0">
                          <a:effectLst/>
                          <a:latin typeface="Calibri" panose="020F0502020204030204" pitchFamily="34" charset="0"/>
                          <a:cs typeface="Calibri" panose="020F0502020204030204" pitchFamily="34" charset="0"/>
                        </a:rPr>
                        <a:t>5 bodů</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87876120"/>
                  </a:ext>
                </a:extLst>
              </a:tr>
              <a:tr h="192021">
                <a:tc>
                  <a:txBody>
                    <a:bodyPr/>
                    <a:lstStyle/>
                    <a:p>
                      <a:pPr>
                        <a:spcAft>
                          <a:spcPts val="0"/>
                        </a:spcAft>
                      </a:pPr>
                      <a:r>
                        <a:rPr lang="cs-CZ" sz="1100" dirty="0">
                          <a:effectLst/>
                          <a:latin typeface="Calibri" panose="020F0502020204030204" pitchFamily="34" charset="0"/>
                          <a:cs typeface="Calibri" panose="020F0502020204030204" pitchFamily="34" charset="0"/>
                        </a:rPr>
                        <a:t>U dvou ze základních předpokladů není potvrzeno jeho splnění.</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spcBef>
                          <a:spcPts val="600"/>
                        </a:spcBef>
                        <a:spcAft>
                          <a:spcPts val="600"/>
                        </a:spcAft>
                      </a:pPr>
                      <a:r>
                        <a:rPr lang="cs-CZ" sz="1100" dirty="0">
                          <a:effectLst/>
                          <a:latin typeface="Calibri" panose="020F0502020204030204" pitchFamily="34" charset="0"/>
                          <a:cs typeface="Calibri" panose="020F0502020204030204" pitchFamily="34" charset="0"/>
                        </a:rPr>
                        <a:t>1 bod</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764293436"/>
                  </a:ext>
                </a:extLst>
              </a:tr>
              <a:tr h="192021">
                <a:tc>
                  <a:txBody>
                    <a:bodyPr/>
                    <a:lstStyle/>
                    <a:p>
                      <a:pPr>
                        <a:spcAft>
                          <a:spcPts val="0"/>
                        </a:spcAft>
                      </a:pPr>
                      <a:r>
                        <a:rPr lang="cs-CZ" sz="1100">
                          <a:effectLst/>
                          <a:latin typeface="Calibri" panose="020F0502020204030204" pitchFamily="34" charset="0"/>
                          <a:cs typeface="Calibri" panose="020F0502020204030204" pitchFamily="34" charset="0"/>
                        </a:rPr>
                        <a:t>Odpověďmi projektového manažera nebyl prokázán ani jeden základní předpoklad.</a:t>
                      </a:r>
                      <a:endParaRPr lang="en-GB" sz="16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algn="ctr">
                        <a:spcBef>
                          <a:spcPts val="600"/>
                        </a:spcBef>
                        <a:spcAft>
                          <a:spcPts val="600"/>
                        </a:spcAft>
                      </a:pPr>
                      <a:r>
                        <a:rPr lang="cs-CZ" sz="1100" dirty="0">
                          <a:effectLst/>
                          <a:latin typeface="Calibri" panose="020F0502020204030204" pitchFamily="34" charset="0"/>
                          <a:cs typeface="Calibri" panose="020F0502020204030204" pitchFamily="34" charset="0"/>
                        </a:rPr>
                        <a:t>0 bodů</a:t>
                      </a:r>
                      <a:endParaRPr lang="en-GB"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199559034"/>
                  </a:ext>
                </a:extLst>
              </a:tr>
            </a:tbl>
          </a:graphicData>
        </a:graphic>
      </p:graphicFrame>
      <p:sp>
        <p:nvSpPr>
          <p:cNvPr id="9" name="Zaoblený obdélníkový popisek 4">
            <a:extLst>
              <a:ext uri="{FF2B5EF4-FFF2-40B4-BE49-F238E27FC236}">
                <a16:creationId xmlns:a16="http://schemas.microsoft.com/office/drawing/2014/main" id="{8B00B3A0-FD86-48EB-9F8E-6798A37DB579}"/>
              </a:ext>
            </a:extLst>
          </p:cNvPr>
          <p:cNvSpPr/>
          <p:nvPr/>
        </p:nvSpPr>
        <p:spPr>
          <a:xfrm>
            <a:off x="9745015" y="1268760"/>
            <a:ext cx="1969232" cy="3312369"/>
          </a:xfrm>
          <a:prstGeom prst="wedgeRoundRectCallout">
            <a:avLst>
              <a:gd name="adj1" fmla="val -96017"/>
              <a:gd name="adj2" fmla="val -997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eaLnBrk="0" hangingPunct="0">
              <a:defRPr/>
            </a:pPr>
            <a:r>
              <a:rPr lang="cs-CZ" dirty="0">
                <a:latin typeface="Calibri" panose="020F0502020204030204" pitchFamily="34" charset="0"/>
                <a:cs typeface="Calibri" panose="020F0502020204030204" pitchFamily="34" charset="0"/>
              </a:rPr>
              <a:t>Zajímavá možnost osobního kontaktu. </a:t>
            </a:r>
            <a:br>
              <a:rPr lang="cs-CZ" dirty="0">
                <a:latin typeface="Calibri" panose="020F0502020204030204" pitchFamily="34" charset="0"/>
                <a:cs typeface="Calibri" panose="020F0502020204030204" pitchFamily="34" charset="0"/>
              </a:rPr>
            </a:b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Dobré by bylo vidět větší část týmu (např. 3 osoby), nikoliv jen manažera.</a:t>
            </a:r>
          </a:p>
        </p:txBody>
      </p:sp>
      <p:sp>
        <p:nvSpPr>
          <p:cNvPr id="7" name="Obdélník 6">
            <a:extLst>
              <a:ext uri="{FF2B5EF4-FFF2-40B4-BE49-F238E27FC236}">
                <a16:creationId xmlns:a16="http://schemas.microsoft.com/office/drawing/2014/main" id="{CF155CD4-C22A-4DF5-8794-49B601D7DDB4}"/>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6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2317380" y="440668"/>
            <a:ext cx="8350620" cy="504056"/>
          </a:xfrm>
        </p:spPr>
        <p:txBody>
          <a:bodyPr/>
          <a:lstStyle/>
          <a:p>
            <a:r>
              <a:rPr lang="cs-CZ" sz="3200" b="1" dirty="0">
                <a:latin typeface="Calibri" pitchFamily="34" charset="0"/>
                <a:cs typeface="Calibri" pitchFamily="34" charset="0"/>
              </a:rPr>
              <a:t>Hodnoticí kritéria – Příklad 7</a:t>
            </a:r>
            <a:endParaRPr lang="en-GB" sz="3200" b="1" dirty="0">
              <a:latin typeface="Calibri" pitchFamily="34" charset="0"/>
              <a:cs typeface="Calibri" pitchFamily="34" charset="0"/>
            </a:endParaRPr>
          </a:p>
        </p:txBody>
      </p:sp>
      <p:sp>
        <p:nvSpPr>
          <p:cNvPr id="3" name="Zástupný symbol pro obsah 2"/>
          <p:cNvSpPr>
            <a:spLocks noGrp="1"/>
          </p:cNvSpPr>
          <p:nvPr>
            <p:ph idx="1"/>
          </p:nvPr>
        </p:nvSpPr>
        <p:spPr>
          <a:xfrm>
            <a:off x="2231985" y="1196752"/>
            <a:ext cx="7728030" cy="4919798"/>
          </a:xfrm>
        </p:spPr>
        <p:txBody>
          <a:bodyPr>
            <a:normAutofit lnSpcReduction="10000"/>
          </a:bodyPr>
          <a:lstStyle/>
          <a:p>
            <a:pPr marL="0" indent="0">
              <a:buNone/>
            </a:pPr>
            <a:r>
              <a:rPr lang="cs-CZ" sz="2600" b="1" dirty="0">
                <a:latin typeface="Calibri" pitchFamily="34" charset="0"/>
                <a:cs typeface="Calibri" pitchFamily="34" charset="0"/>
              </a:rPr>
              <a:t>Pětibodová škála pro dílčí </a:t>
            </a:r>
            <a:r>
              <a:rPr lang="cs-CZ" sz="2600" b="1" dirty="0" err="1">
                <a:latin typeface="Calibri" pitchFamily="34" charset="0"/>
                <a:cs typeface="Calibri" pitchFamily="34" charset="0"/>
              </a:rPr>
              <a:t>subkritéria</a:t>
            </a:r>
            <a:r>
              <a:rPr lang="cs-CZ" sz="2600" b="1" dirty="0">
                <a:latin typeface="Calibri" pitchFamily="34" charset="0"/>
                <a:cs typeface="Calibri" pitchFamily="34" charset="0"/>
              </a:rPr>
              <a:t>:</a:t>
            </a:r>
          </a:p>
          <a:p>
            <a:pPr marL="360363" indent="-360363">
              <a:buNone/>
            </a:pPr>
            <a:r>
              <a:rPr lang="cs-CZ" dirty="0">
                <a:latin typeface="Calibri" panose="020F0502020204030204" pitchFamily="34" charset="0"/>
                <a:cs typeface="Calibri" panose="020F0502020204030204" pitchFamily="34" charset="0"/>
              </a:rPr>
              <a:t>(0  požadované informace zcela chybí)</a:t>
            </a:r>
          </a:p>
          <a:p>
            <a:pPr marL="360363" indent="-360363">
              <a:buNone/>
            </a:pPr>
            <a:r>
              <a:rPr lang="cs-CZ" dirty="0">
                <a:latin typeface="Calibri" panose="020F0502020204030204" pitchFamily="34" charset="0"/>
                <a:cs typeface="Calibri" panose="020F0502020204030204" pitchFamily="34" charset="0"/>
              </a:rPr>
              <a:t>1  	informace jsou nedostatečné (neumožňují hodnocení), nedostatečná kvalita zpracování</a:t>
            </a:r>
          </a:p>
          <a:p>
            <a:pPr marL="360363" indent="-360363">
              <a:buNone/>
            </a:pPr>
            <a:r>
              <a:rPr lang="cs-CZ" dirty="0">
                <a:latin typeface="Calibri" panose="020F0502020204030204" pitchFamily="34" charset="0"/>
                <a:cs typeface="Calibri" panose="020F0502020204030204" pitchFamily="34" charset="0"/>
              </a:rPr>
              <a:t>2  	informace jsou pouze částečné (chybí pro některé oblasti), kvalita zpracování je nízká</a:t>
            </a:r>
          </a:p>
          <a:p>
            <a:pPr marL="360363" indent="-360363">
              <a:buNone/>
            </a:pPr>
            <a:r>
              <a:rPr lang="cs-CZ" dirty="0">
                <a:latin typeface="Calibri" panose="020F0502020204030204" pitchFamily="34" charset="0"/>
                <a:cs typeface="Calibri" panose="020F0502020204030204" pitchFamily="34" charset="0"/>
              </a:rPr>
              <a:t>3  	informace jsou přijatelné, kvalita zpracování je přijatelná (některé informace příliš obecné)</a:t>
            </a:r>
          </a:p>
          <a:p>
            <a:pPr marL="360363" indent="-360363">
              <a:buNone/>
            </a:pPr>
            <a:r>
              <a:rPr lang="cs-CZ" dirty="0">
                <a:latin typeface="Calibri" panose="020F0502020204030204" pitchFamily="34" charset="0"/>
                <a:cs typeface="Calibri" panose="020F0502020204030204" pitchFamily="34" charset="0"/>
              </a:rPr>
              <a:t>4  	informace jsou kvalitní, kvalita zpracování je vysoká (jasná specifikace, požadovaný rozsah)</a:t>
            </a:r>
          </a:p>
          <a:p>
            <a:pPr marL="360363" indent="-360363">
              <a:buNone/>
            </a:pPr>
            <a:r>
              <a:rPr lang="cs-CZ" dirty="0">
                <a:latin typeface="Calibri" panose="020F0502020204030204" pitchFamily="34" charset="0"/>
                <a:cs typeface="Calibri" panose="020F0502020204030204" pitchFamily="34" charset="0"/>
              </a:rPr>
              <a:t>5  	informace jsou vynikající, kvalita zpracování je vynikající (jsou zahrnuty inovativní přístupy, přidaná hodnota)</a:t>
            </a:r>
            <a:endParaRPr lang="cs-CZ" sz="2800" dirty="0">
              <a:latin typeface="Calibri" pitchFamily="34" charset="0"/>
              <a:cs typeface="Calibri" pitchFamily="34" charset="0"/>
            </a:endParaRPr>
          </a:p>
        </p:txBody>
      </p:sp>
      <p:sp>
        <p:nvSpPr>
          <p:cNvPr id="2" name="Zástupný symbol pro číslo snímku 1">
            <a:extLst>
              <a:ext uri="{FF2B5EF4-FFF2-40B4-BE49-F238E27FC236}">
                <a16:creationId xmlns:a16="http://schemas.microsoft.com/office/drawing/2014/main" id="{A30853DC-E99D-0C03-152C-DB1A088FC25E}"/>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29</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FFC28CA4-7ABC-4E92-B70C-1332786D4C33}"/>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055688" y="800708"/>
            <a:ext cx="8350620" cy="540060"/>
          </a:xfrm>
        </p:spPr>
        <p:txBody>
          <a:bodyPr/>
          <a:lstStyle/>
          <a:p>
            <a:r>
              <a:rPr lang="cs-CZ" sz="3600" b="1" dirty="0">
                <a:latin typeface="Calibri" pitchFamily="34" charset="0"/>
                <a:cs typeface="Calibri" pitchFamily="34" charset="0"/>
              </a:rPr>
              <a:t>Na </a:t>
            </a:r>
            <a:r>
              <a:rPr lang="cs-CZ" sz="3600" b="1" dirty="0" err="1">
                <a:latin typeface="Calibri" pitchFamily="34" charset="0"/>
                <a:cs typeface="Calibri" pitchFamily="34" charset="0"/>
              </a:rPr>
              <a:t>zadávačce</a:t>
            </a:r>
            <a:r>
              <a:rPr lang="cs-CZ" sz="3600" b="1" dirty="0">
                <a:latin typeface="Calibri" pitchFamily="34" charset="0"/>
                <a:cs typeface="Calibri" pitchFamily="34" charset="0"/>
              </a:rPr>
              <a:t> záleží</a:t>
            </a:r>
            <a:endParaRPr lang="en-GB" sz="3600" b="1" dirty="0">
              <a:latin typeface="Calibri" pitchFamily="34" charset="0"/>
              <a:cs typeface="Calibri" pitchFamily="34" charset="0"/>
            </a:endParaRPr>
          </a:p>
        </p:txBody>
      </p:sp>
      <p:sp>
        <p:nvSpPr>
          <p:cNvPr id="7171" name="Zástupný symbol pro obsah 2"/>
          <p:cNvSpPr>
            <a:spLocks noGrp="1"/>
          </p:cNvSpPr>
          <p:nvPr>
            <p:ph idx="1"/>
          </p:nvPr>
        </p:nvSpPr>
        <p:spPr>
          <a:xfrm>
            <a:off x="1055688" y="1520788"/>
            <a:ext cx="10080625" cy="4068452"/>
          </a:xfrm>
        </p:spPr>
        <p:txBody>
          <a:bodyPr>
            <a:normAutofit/>
          </a:bodyPr>
          <a:lstStyle/>
          <a:p>
            <a:pPr>
              <a:spcBef>
                <a:spcPts val="1200"/>
              </a:spcBef>
            </a:pPr>
            <a:r>
              <a:rPr lang="cs-CZ" sz="2800" dirty="0">
                <a:latin typeface="Calibri" pitchFamily="34" charset="0"/>
                <a:cs typeface="Calibri" pitchFamily="34" charset="0"/>
              </a:rPr>
              <a:t>Kvalita evaluace může být těžko vyšší, než je kvalita jejího zadání</a:t>
            </a:r>
            <a:endParaRPr lang="cs-CZ" sz="2800" i="1" dirty="0">
              <a:latin typeface="Calibri" pitchFamily="34" charset="0"/>
              <a:cs typeface="Calibri" pitchFamily="34" charset="0"/>
            </a:endParaRPr>
          </a:p>
          <a:p>
            <a:pPr>
              <a:spcBef>
                <a:spcPts val="1200"/>
              </a:spcBef>
            </a:pPr>
            <a:r>
              <a:rPr lang="cs-CZ" sz="2800" dirty="0">
                <a:latin typeface="Calibri" pitchFamily="34" charset="0"/>
                <a:cs typeface="Calibri" pitchFamily="34" charset="0"/>
              </a:rPr>
              <a:t>Na </a:t>
            </a:r>
            <a:r>
              <a:rPr lang="cs-CZ" sz="2800" dirty="0" err="1">
                <a:latin typeface="Calibri" pitchFamily="34" charset="0"/>
                <a:cs typeface="Calibri" pitchFamily="34" charset="0"/>
              </a:rPr>
              <a:t>ToRce</a:t>
            </a:r>
            <a:r>
              <a:rPr lang="cs-CZ" sz="2800" dirty="0">
                <a:latin typeface="Calibri" pitchFamily="34" charset="0"/>
                <a:cs typeface="Calibri" pitchFamily="34" charset="0"/>
              </a:rPr>
              <a:t> tedy záleží, stejně jako záleží na těch, co ji připravují</a:t>
            </a:r>
          </a:p>
          <a:p>
            <a:pPr>
              <a:spcBef>
                <a:spcPts val="1200"/>
              </a:spcBef>
            </a:pPr>
            <a:r>
              <a:rPr lang="it-IT" sz="2800" i="1" dirty="0">
                <a:latin typeface="Calibri" pitchFamily="34" charset="0"/>
                <a:cs typeface="Calibri" pitchFamily="34" charset="0"/>
              </a:rPr>
              <a:t>„Many problems with evaluations can be traced back to the T</a:t>
            </a:r>
            <a:r>
              <a:rPr lang="cs-CZ" sz="2800" i="1" dirty="0">
                <a:latin typeface="Calibri" pitchFamily="34" charset="0"/>
                <a:cs typeface="Calibri" pitchFamily="34" charset="0"/>
              </a:rPr>
              <a:t>o</a:t>
            </a:r>
            <a:r>
              <a:rPr lang="it-IT" sz="2800" i="1" dirty="0">
                <a:latin typeface="Calibri" pitchFamily="34" charset="0"/>
                <a:cs typeface="Calibri" pitchFamily="34" charset="0"/>
              </a:rPr>
              <a:t>R</a:t>
            </a:r>
            <a:r>
              <a:rPr lang="cs-CZ" sz="2800" i="1" dirty="0">
                <a:latin typeface="Calibri" pitchFamily="34" charset="0"/>
                <a:cs typeface="Calibri" pitchFamily="34" charset="0"/>
              </a:rPr>
              <a:t>“</a:t>
            </a:r>
          </a:p>
          <a:p>
            <a:pPr>
              <a:spcBef>
                <a:spcPts val="1200"/>
              </a:spcBef>
            </a:pPr>
            <a:r>
              <a:rPr lang="it-IT" sz="2800" i="1" dirty="0">
                <a:latin typeface="Calibri" pitchFamily="34" charset="0"/>
                <a:cs typeface="Calibri" pitchFamily="34" charset="0"/>
              </a:rPr>
              <a:t>„Many T</a:t>
            </a:r>
            <a:r>
              <a:rPr lang="cs-CZ" sz="2800" i="1" dirty="0">
                <a:latin typeface="Calibri" pitchFamily="34" charset="0"/>
                <a:cs typeface="Calibri" pitchFamily="34" charset="0"/>
              </a:rPr>
              <a:t>o</a:t>
            </a:r>
            <a:r>
              <a:rPr lang="it-IT" sz="2800" i="1" dirty="0">
                <a:latin typeface="Calibri" pitchFamily="34" charset="0"/>
                <a:cs typeface="Calibri" pitchFamily="34" charset="0"/>
              </a:rPr>
              <a:t>Rs are too vague, too ambitious, inaccurate or not appropriate”</a:t>
            </a:r>
            <a:br>
              <a:rPr lang="cs-CZ" sz="2800" i="1" dirty="0">
                <a:latin typeface="Calibri" pitchFamily="34" charset="0"/>
                <a:cs typeface="Calibri" pitchFamily="34" charset="0"/>
              </a:rPr>
            </a:br>
            <a:r>
              <a:rPr lang="cs-CZ" sz="1600" i="1" dirty="0">
                <a:latin typeface="Calibri" pitchFamily="34" charset="0"/>
                <a:cs typeface="Calibri" pitchFamily="34" charset="0"/>
              </a:rPr>
              <a:t>(Patricia </a:t>
            </a:r>
            <a:r>
              <a:rPr lang="cs-CZ" sz="1600" i="1" dirty="0" err="1">
                <a:latin typeface="Calibri" pitchFamily="34" charset="0"/>
                <a:cs typeface="Calibri" pitchFamily="34" charset="0"/>
              </a:rPr>
              <a:t>Rogers</a:t>
            </a:r>
            <a:r>
              <a:rPr lang="cs-CZ" sz="1600" i="1" dirty="0">
                <a:latin typeface="Calibri" pitchFamily="34" charset="0"/>
                <a:cs typeface="Calibri" pitchFamily="34" charset="0"/>
              </a:rPr>
              <a:t>, P</a:t>
            </a:r>
            <a:r>
              <a:rPr lang="it-IT" sz="1600" i="1" dirty="0">
                <a:latin typeface="Calibri" pitchFamily="34" charset="0"/>
                <a:cs typeface="Calibri" pitchFamily="34" charset="0"/>
              </a:rPr>
              <a:t>rofesor</a:t>
            </a:r>
            <a:r>
              <a:rPr lang="cs-CZ" sz="1600" i="1" dirty="0" err="1">
                <a:latin typeface="Calibri" pitchFamily="34" charset="0"/>
                <a:cs typeface="Calibri" pitchFamily="34" charset="0"/>
              </a:rPr>
              <a:t>ka</a:t>
            </a:r>
            <a:r>
              <a:rPr lang="it-IT" sz="1600" i="1" dirty="0">
                <a:latin typeface="Calibri" pitchFamily="34" charset="0"/>
                <a:cs typeface="Calibri" pitchFamily="34" charset="0"/>
              </a:rPr>
              <a:t> </a:t>
            </a:r>
            <a:r>
              <a:rPr lang="cs-CZ" sz="1600" i="1" dirty="0">
                <a:latin typeface="Calibri" pitchFamily="34" charset="0"/>
                <a:cs typeface="Calibri" pitchFamily="34" charset="0"/>
              </a:rPr>
              <a:t>z</a:t>
            </a:r>
            <a:r>
              <a:rPr lang="it-IT" sz="1600" i="1" dirty="0">
                <a:latin typeface="Calibri" pitchFamily="34" charset="0"/>
                <a:cs typeface="Calibri" pitchFamily="34" charset="0"/>
              </a:rPr>
              <a:t> University of Melbourne, </a:t>
            </a:r>
            <a:r>
              <a:rPr lang="cs-CZ" sz="1600" i="1" dirty="0">
                <a:latin typeface="Calibri" pitchFamily="34" charset="0"/>
                <a:cs typeface="Calibri" pitchFamily="34" charset="0"/>
              </a:rPr>
              <a:t>kde je profesorkou evaluací veřejného sektoru a projektová ředitelka </a:t>
            </a:r>
            <a:r>
              <a:rPr lang="it-IT" sz="1600" i="1" dirty="0">
                <a:latin typeface="Calibri" pitchFamily="34" charset="0"/>
                <a:cs typeface="Calibri" pitchFamily="34" charset="0"/>
              </a:rPr>
              <a:t>BetterEvaluation.org</a:t>
            </a:r>
            <a:r>
              <a:rPr lang="cs-CZ" sz="1600" i="1" dirty="0">
                <a:latin typeface="Calibri" pitchFamily="34" charset="0"/>
                <a:cs typeface="Calibri" pitchFamily="34" charset="0"/>
              </a:rPr>
              <a:t>, platformy pro zkvalitňování evaluační praxe a evaluačních metod)</a:t>
            </a:r>
            <a:endParaRPr lang="it-IT" sz="1600" i="1" dirty="0">
              <a:latin typeface="Calibri" pitchFamily="34" charset="0"/>
              <a:cs typeface="Calibri" pitchFamily="34" charset="0"/>
            </a:endParaRPr>
          </a:p>
        </p:txBody>
      </p:sp>
      <p:sp>
        <p:nvSpPr>
          <p:cNvPr id="2" name="Zástupný symbol pro číslo snímku 1">
            <a:extLst>
              <a:ext uri="{FF2B5EF4-FFF2-40B4-BE49-F238E27FC236}">
                <a16:creationId xmlns:a16="http://schemas.microsoft.com/office/drawing/2014/main" id="{A6AC8B62-FBBE-1FF1-A8A7-30C5E61B4C4D}"/>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2317380" y="440668"/>
            <a:ext cx="8350620" cy="504056"/>
          </a:xfrm>
        </p:spPr>
        <p:txBody>
          <a:bodyPr/>
          <a:lstStyle/>
          <a:p>
            <a:r>
              <a:rPr lang="cs-CZ" sz="3200" b="1" dirty="0">
                <a:latin typeface="Calibri" pitchFamily="34" charset="0"/>
                <a:cs typeface="Calibri" pitchFamily="34" charset="0"/>
              </a:rPr>
              <a:t>Hodnoticí kritéria – Příklad 7</a:t>
            </a:r>
            <a:endParaRPr lang="en-GB" sz="3200" b="1" dirty="0">
              <a:latin typeface="Calibri" pitchFamily="34" charset="0"/>
              <a:cs typeface="Calibri" pitchFamily="34" charset="0"/>
            </a:endParaRPr>
          </a:p>
        </p:txBody>
      </p:sp>
      <p:sp>
        <p:nvSpPr>
          <p:cNvPr id="3" name="Zástupný symbol pro obsah 2"/>
          <p:cNvSpPr>
            <a:spLocks noGrp="1"/>
          </p:cNvSpPr>
          <p:nvPr>
            <p:ph idx="1"/>
          </p:nvPr>
        </p:nvSpPr>
        <p:spPr>
          <a:xfrm>
            <a:off x="2006725" y="1160748"/>
            <a:ext cx="8196082" cy="4955802"/>
          </a:xfrm>
        </p:spPr>
        <p:txBody>
          <a:bodyPr>
            <a:normAutofit fontScale="77500" lnSpcReduction="20000"/>
          </a:bodyPr>
          <a:lstStyle/>
          <a:p>
            <a:pPr marL="0" indent="0">
              <a:buNone/>
            </a:pPr>
            <a:r>
              <a:rPr lang="cs-CZ" sz="3400" b="1" dirty="0">
                <a:latin typeface="Calibri" pitchFamily="34" charset="0"/>
                <a:cs typeface="Calibri" pitchFamily="34" charset="0"/>
              </a:rPr>
              <a:t>Příklady </a:t>
            </a:r>
            <a:r>
              <a:rPr lang="cs-CZ" sz="3400" b="1" dirty="0" err="1">
                <a:latin typeface="Calibri" pitchFamily="34" charset="0"/>
                <a:cs typeface="Calibri" pitchFamily="34" charset="0"/>
              </a:rPr>
              <a:t>subkritérií</a:t>
            </a:r>
            <a:r>
              <a:rPr lang="cs-CZ" sz="3400" b="1" dirty="0">
                <a:latin typeface="Calibri" pitchFamily="34" charset="0"/>
                <a:cs typeface="Calibri" pitchFamily="34" charset="0"/>
              </a:rPr>
              <a:t>:</a:t>
            </a:r>
            <a:endParaRPr lang="cs-CZ" sz="3400" dirty="0">
              <a:latin typeface="Calibri" pitchFamily="34" charset="0"/>
              <a:cs typeface="Calibri" pitchFamily="34" charset="0"/>
            </a:endParaRPr>
          </a:p>
          <a:p>
            <a:pPr marL="0" indent="0">
              <a:lnSpc>
                <a:spcPct val="120000"/>
              </a:lnSpc>
              <a:buNone/>
            </a:pPr>
            <a:r>
              <a:rPr lang="cs-CZ" sz="2900" b="1" dirty="0">
                <a:latin typeface="Calibri" pitchFamily="34" charset="0"/>
                <a:cs typeface="Calibri" pitchFamily="34" charset="0"/>
              </a:rPr>
              <a:t>Charakteristika navržených evaluačních metod</a:t>
            </a:r>
          </a:p>
          <a:p>
            <a:pPr marL="177800" indent="-177800">
              <a:lnSpc>
                <a:spcPct val="120000"/>
              </a:lnSpc>
              <a:spcBef>
                <a:spcPts val="200"/>
              </a:spcBef>
              <a:buNone/>
            </a:pPr>
            <a:r>
              <a:rPr lang="cs-CZ" sz="2900" dirty="0">
                <a:latin typeface="Calibri" pitchFamily="34" charset="0"/>
                <a:cs typeface="Calibri" pitchFamily="34" charset="0"/>
              </a:rPr>
              <a:t>•	</a:t>
            </a:r>
            <a:r>
              <a:rPr lang="cs-CZ" sz="2600" dirty="0">
                <a:latin typeface="Calibri" pitchFamily="34" charset="0"/>
                <a:cs typeface="Calibri" pitchFamily="34" charset="0"/>
              </a:rPr>
              <a:t>Nabídka obsahuje přehled navržených evaluačních metod, odpovídajících předmětu zadání</a:t>
            </a:r>
          </a:p>
          <a:p>
            <a:pPr marL="177800" indent="-177800">
              <a:lnSpc>
                <a:spcPct val="120000"/>
              </a:lnSpc>
              <a:spcBef>
                <a:spcPts val="200"/>
              </a:spcBef>
              <a:buNone/>
            </a:pPr>
            <a:r>
              <a:rPr lang="cs-CZ" sz="2600" dirty="0">
                <a:latin typeface="Calibri" pitchFamily="34" charset="0"/>
                <a:cs typeface="Calibri" pitchFamily="34" charset="0"/>
              </a:rPr>
              <a:t>•	Postupy aplikace jednotlivých metod jsou dostatečně charakterizovány</a:t>
            </a:r>
          </a:p>
          <a:p>
            <a:pPr marL="0" indent="0">
              <a:lnSpc>
                <a:spcPct val="120000"/>
              </a:lnSpc>
              <a:spcBef>
                <a:spcPts val="1200"/>
              </a:spcBef>
              <a:buNone/>
            </a:pPr>
            <a:r>
              <a:rPr lang="cs-CZ" sz="2900" b="1" dirty="0">
                <a:latin typeface="Calibri" pitchFamily="34" charset="0"/>
                <a:cs typeface="Calibri" pitchFamily="34" charset="0"/>
              </a:rPr>
              <a:t>Navržené způsoby triangulace evaluačních zjištění</a:t>
            </a:r>
          </a:p>
          <a:p>
            <a:pPr marL="177800" indent="-177800">
              <a:lnSpc>
                <a:spcPct val="120000"/>
              </a:lnSpc>
              <a:spcBef>
                <a:spcPts val="200"/>
              </a:spcBef>
              <a:buNone/>
            </a:pPr>
            <a:r>
              <a:rPr lang="cs-CZ" sz="2600" dirty="0">
                <a:latin typeface="Calibri" pitchFamily="34" charset="0"/>
                <a:cs typeface="Calibri" pitchFamily="34" charset="0"/>
              </a:rPr>
              <a:t>•	Pro všechny hlavní evaluační otázky je navržena kombinace různých evaluačních metod, včetně nástrojů pro zajištění spolehlivosti sběru dat</a:t>
            </a:r>
          </a:p>
          <a:p>
            <a:pPr marL="177800" indent="-177800">
              <a:lnSpc>
                <a:spcPct val="120000"/>
              </a:lnSpc>
              <a:spcBef>
                <a:spcPts val="200"/>
              </a:spcBef>
              <a:buNone/>
            </a:pPr>
            <a:r>
              <a:rPr lang="cs-CZ" sz="2600" dirty="0">
                <a:latin typeface="Calibri" pitchFamily="34" charset="0"/>
                <a:cs typeface="Calibri" pitchFamily="34" charset="0"/>
              </a:rPr>
              <a:t>•	Pro každou hlavní evaluační otázku jsou jasně specifikovány zdroje informací</a:t>
            </a:r>
          </a:p>
          <a:p>
            <a:pPr marL="0" indent="0">
              <a:lnSpc>
                <a:spcPct val="120000"/>
              </a:lnSpc>
              <a:spcBef>
                <a:spcPts val="1200"/>
              </a:spcBef>
              <a:buNone/>
            </a:pPr>
            <a:r>
              <a:rPr lang="cs-CZ" sz="2900" b="1" dirty="0">
                <a:latin typeface="Calibri" pitchFamily="34" charset="0"/>
                <a:cs typeface="Calibri" pitchFamily="34" charset="0"/>
              </a:rPr>
              <a:t>Navržené způsoby výběru průzkumného vzorku</a:t>
            </a:r>
          </a:p>
          <a:p>
            <a:pPr marL="177800" indent="-177800">
              <a:lnSpc>
                <a:spcPct val="120000"/>
              </a:lnSpc>
              <a:spcBef>
                <a:spcPts val="200"/>
              </a:spcBef>
              <a:buNone/>
            </a:pPr>
            <a:r>
              <a:rPr lang="cs-CZ" sz="2600" dirty="0">
                <a:latin typeface="Calibri" pitchFamily="34" charset="0"/>
                <a:cs typeface="Calibri" pitchFamily="34" charset="0"/>
              </a:rPr>
              <a:t>•	Pro všechny zdroje informací je upřesněn způsob výběru vzorku</a:t>
            </a:r>
          </a:p>
          <a:p>
            <a:pPr marL="177800" indent="-177800">
              <a:lnSpc>
                <a:spcPct val="120000"/>
              </a:lnSpc>
              <a:spcBef>
                <a:spcPts val="200"/>
              </a:spcBef>
              <a:buNone/>
            </a:pPr>
            <a:r>
              <a:rPr lang="cs-CZ" sz="2600" dirty="0">
                <a:latin typeface="Calibri" pitchFamily="34" charset="0"/>
                <a:cs typeface="Calibri" pitchFamily="34" charset="0"/>
              </a:rPr>
              <a:t>•	Je uveden způsob vyhodnocení reprezentativnosti vzorku pro interpretaci závěrů evaluace</a:t>
            </a:r>
          </a:p>
        </p:txBody>
      </p:sp>
      <p:sp>
        <p:nvSpPr>
          <p:cNvPr id="2" name="Zástupný symbol pro číslo snímku 1">
            <a:extLst>
              <a:ext uri="{FF2B5EF4-FFF2-40B4-BE49-F238E27FC236}">
                <a16:creationId xmlns:a16="http://schemas.microsoft.com/office/drawing/2014/main" id="{AB98D12A-0458-AC09-2C67-B881135FBF3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30</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B761E09C-4959-4D1B-A24E-F4468FAA1FC1}"/>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37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2317380" y="406591"/>
            <a:ext cx="8350620" cy="504056"/>
          </a:xfrm>
        </p:spPr>
        <p:txBody>
          <a:bodyPr/>
          <a:lstStyle/>
          <a:p>
            <a:r>
              <a:rPr lang="cs-CZ" sz="3200" b="1" dirty="0">
                <a:latin typeface="Calibri" pitchFamily="34" charset="0"/>
                <a:cs typeface="Calibri" pitchFamily="34" charset="0"/>
              </a:rPr>
              <a:t>Hodnoticí kritéria – Příklad 7</a:t>
            </a:r>
            <a:endParaRPr lang="en-GB" sz="3200" b="1" dirty="0">
              <a:latin typeface="Calibri" pitchFamily="34" charset="0"/>
              <a:cs typeface="Calibri" pitchFamily="34" charset="0"/>
            </a:endParaRPr>
          </a:p>
        </p:txBody>
      </p:sp>
      <p:sp>
        <p:nvSpPr>
          <p:cNvPr id="3" name="Zástupný symbol pro obsah 2"/>
          <p:cNvSpPr>
            <a:spLocks noGrp="1"/>
          </p:cNvSpPr>
          <p:nvPr>
            <p:ph idx="1"/>
          </p:nvPr>
        </p:nvSpPr>
        <p:spPr>
          <a:xfrm>
            <a:off x="2447992" y="1664804"/>
            <a:ext cx="7296016" cy="3708412"/>
          </a:xfrm>
        </p:spPr>
        <p:txBody>
          <a:bodyPr>
            <a:normAutofit/>
          </a:bodyPr>
          <a:lstStyle/>
          <a:p>
            <a:pPr marL="0" indent="0">
              <a:buNone/>
            </a:pPr>
            <a:r>
              <a:rPr lang="cs-CZ" sz="2600" b="1" dirty="0">
                <a:latin typeface="Calibri" pitchFamily="34" charset="0"/>
                <a:cs typeface="Calibri" pitchFamily="34" charset="0"/>
              </a:rPr>
              <a:t>Příklady </a:t>
            </a:r>
            <a:r>
              <a:rPr lang="cs-CZ" sz="2600" b="1" dirty="0" err="1">
                <a:latin typeface="Calibri" pitchFamily="34" charset="0"/>
                <a:cs typeface="Calibri" pitchFamily="34" charset="0"/>
              </a:rPr>
              <a:t>subkritérií</a:t>
            </a:r>
            <a:r>
              <a:rPr lang="cs-CZ" sz="2600" b="1" dirty="0">
                <a:latin typeface="Calibri" pitchFamily="34" charset="0"/>
                <a:cs typeface="Calibri" pitchFamily="34" charset="0"/>
              </a:rPr>
              <a:t>:</a:t>
            </a:r>
            <a:endParaRPr lang="cs-CZ" sz="2600" dirty="0">
              <a:latin typeface="Calibri" pitchFamily="34" charset="0"/>
              <a:cs typeface="Calibri" pitchFamily="34" charset="0"/>
            </a:endParaRPr>
          </a:p>
          <a:p>
            <a:pPr marL="0" indent="0">
              <a:spcBef>
                <a:spcPts val="1200"/>
              </a:spcBef>
              <a:buNone/>
            </a:pPr>
            <a:r>
              <a:rPr lang="cs-CZ" sz="2200" b="1" dirty="0">
                <a:latin typeface="Calibri" panose="020F0502020204030204" pitchFamily="34" charset="0"/>
                <a:cs typeface="Calibri" panose="020F0502020204030204" pitchFamily="34" charset="0"/>
              </a:rPr>
              <a:t>Nabídka jasně specifikuje předpoklady a rizika související s úspěšným splněním evaluační zakázky</a:t>
            </a:r>
          </a:p>
          <a:p>
            <a:pPr>
              <a:spcBef>
                <a:spcPts val="400"/>
              </a:spcBef>
            </a:pPr>
            <a:r>
              <a:rPr lang="cs-CZ" sz="2000" dirty="0">
                <a:latin typeface="Calibri" pitchFamily="34" charset="0"/>
                <a:cs typeface="Calibri" pitchFamily="34" charset="0"/>
              </a:rPr>
              <a:t>Jsou identifikována realistická rizika a způsoby jejich eliminace</a:t>
            </a:r>
          </a:p>
          <a:p>
            <a:pPr>
              <a:spcBef>
                <a:spcPts val="400"/>
              </a:spcBef>
            </a:pPr>
            <a:r>
              <a:rPr lang="cs-CZ" sz="2000" dirty="0">
                <a:latin typeface="Calibri" pitchFamily="34" charset="0"/>
                <a:cs typeface="Calibri" pitchFamily="34" charset="0"/>
              </a:rPr>
              <a:t>Jsou uvedeny nezbytné předpoklady pro úspěšné splnění zakázky, zejména požadavky na součinnost zadavatele</a:t>
            </a:r>
          </a:p>
          <a:p>
            <a:pPr marL="0" indent="0">
              <a:spcBef>
                <a:spcPts val="1200"/>
              </a:spcBef>
              <a:buNone/>
            </a:pPr>
            <a:r>
              <a:rPr lang="cs-CZ" sz="2200" b="1" dirty="0">
                <a:latin typeface="Calibri" panose="020F0502020204030204" pitchFamily="34" charset="0"/>
                <a:cs typeface="Calibri" panose="020F0502020204030204" pitchFamily="34" charset="0"/>
              </a:rPr>
              <a:t>Evaluační tým má zkušenosti s evaluacemi</a:t>
            </a:r>
          </a:p>
          <a:p>
            <a:pPr>
              <a:spcBef>
                <a:spcPts val="400"/>
              </a:spcBef>
            </a:pPr>
            <a:r>
              <a:rPr lang="cs-CZ" sz="2000" dirty="0">
                <a:latin typeface="Calibri" pitchFamily="34" charset="0"/>
                <a:cs typeface="Calibri" pitchFamily="34" charset="0"/>
              </a:rPr>
              <a:t>Evaluační tým má prokazatelné zkušenosti s evaluacemi</a:t>
            </a:r>
          </a:p>
          <a:p>
            <a:pPr>
              <a:spcBef>
                <a:spcPts val="400"/>
              </a:spcBef>
            </a:pPr>
            <a:r>
              <a:rPr lang="cs-CZ" sz="2000" dirty="0">
                <a:latin typeface="Calibri" pitchFamily="34" charset="0"/>
                <a:cs typeface="Calibri" pitchFamily="34" charset="0"/>
              </a:rPr>
              <a:t>Jsou jasně specifikovány role jednotlivých členů evaluačního týmu</a:t>
            </a:r>
          </a:p>
        </p:txBody>
      </p:sp>
      <p:sp>
        <p:nvSpPr>
          <p:cNvPr id="2" name="Zástupný symbol pro číslo snímku 1">
            <a:extLst>
              <a:ext uri="{FF2B5EF4-FFF2-40B4-BE49-F238E27FC236}">
                <a16:creationId xmlns:a16="http://schemas.microsoft.com/office/drawing/2014/main" id="{DFA77978-A0BA-1541-EE05-0294B009EF89}"/>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31</a:t>
            </a:fld>
            <a:endParaRPr lang="cs-CZ" sz="1200" b="1" dirty="0">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DDB13858-6A35-4AB0-98FD-D819C4CEF4CC}"/>
              </a:ext>
            </a:extLst>
          </p:cNvPr>
          <p:cNvSpPr/>
          <p:nvPr/>
        </p:nvSpPr>
        <p:spPr>
          <a:xfrm>
            <a:off x="10788540" y="0"/>
            <a:ext cx="1403459" cy="795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6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a:xfrm>
            <a:off x="1993852" y="692696"/>
            <a:ext cx="8350620" cy="547754"/>
          </a:xfrm>
        </p:spPr>
        <p:txBody>
          <a:bodyPr/>
          <a:lstStyle/>
          <a:p>
            <a:r>
              <a:rPr lang="cs-CZ" sz="3600" b="1" dirty="0">
                <a:latin typeface="Calibri" pitchFamily="34" charset="0"/>
                <a:cs typeface="Calibri" pitchFamily="34" charset="0"/>
              </a:rPr>
              <a:t>Hodnoticí kritéria – to nejdůležitější</a:t>
            </a:r>
            <a:endParaRPr lang="en-GB" sz="3600" b="1" dirty="0">
              <a:latin typeface="Calibri" pitchFamily="34" charset="0"/>
              <a:cs typeface="Calibri" pitchFamily="34" charset="0"/>
            </a:endParaRPr>
          </a:p>
        </p:txBody>
      </p:sp>
      <p:sp>
        <p:nvSpPr>
          <p:cNvPr id="3" name="Zástupný symbol pro obsah 2"/>
          <p:cNvSpPr>
            <a:spLocks noGrp="1"/>
          </p:cNvSpPr>
          <p:nvPr>
            <p:ph idx="1"/>
          </p:nvPr>
        </p:nvSpPr>
        <p:spPr>
          <a:xfrm>
            <a:off x="1920480" y="1449308"/>
            <a:ext cx="8496000" cy="4752000"/>
          </a:xfrm>
        </p:spPr>
        <p:txBody>
          <a:bodyPr>
            <a:normAutofit/>
          </a:bodyPr>
          <a:lstStyle/>
          <a:p>
            <a:r>
              <a:rPr lang="cs-CZ" sz="2800" dirty="0">
                <a:latin typeface="Calibri" pitchFamily="34" charset="0"/>
                <a:cs typeface="Calibri" pitchFamily="34" charset="0"/>
              </a:rPr>
              <a:t>Držte vliv ceny nízko – nejste tak bohatí, abyste si mohli dovolit levné evaluace</a:t>
            </a:r>
          </a:p>
          <a:p>
            <a:pPr>
              <a:spcBef>
                <a:spcPts val="1200"/>
              </a:spcBef>
            </a:pPr>
            <a:r>
              <a:rPr lang="cs-CZ" sz="2800" dirty="0">
                <a:latin typeface="Calibri" pitchFamily="34" charset="0"/>
                <a:cs typeface="Calibri" pitchFamily="34" charset="0"/>
              </a:rPr>
              <a:t>Buďte jasní ohledně toho, co preferujete</a:t>
            </a:r>
          </a:p>
          <a:p>
            <a:pPr>
              <a:spcBef>
                <a:spcPts val="1200"/>
              </a:spcBef>
            </a:pPr>
            <a:r>
              <a:rPr lang="cs-CZ" sz="2800" dirty="0">
                <a:latin typeface="Calibri" pitchFamily="34" charset="0"/>
                <a:cs typeface="Calibri" pitchFamily="34" charset="0"/>
              </a:rPr>
              <a:t>Kritéria musejí diferencovat (nulová variance </a:t>
            </a:r>
            <a:r>
              <a:rPr lang="cs-CZ" sz="2800">
                <a:latin typeface="Calibri" pitchFamily="34" charset="0"/>
                <a:cs typeface="Calibri" pitchFamily="34" charset="0"/>
              </a:rPr>
              <a:t>= nulová </a:t>
            </a:r>
            <a:r>
              <a:rPr lang="cs-CZ" sz="2800" dirty="0">
                <a:latin typeface="Calibri" pitchFamily="34" charset="0"/>
                <a:cs typeface="Calibri" pitchFamily="34" charset="0"/>
              </a:rPr>
              <a:t>váha)</a:t>
            </a:r>
          </a:p>
          <a:p>
            <a:pPr>
              <a:spcBef>
                <a:spcPts val="1200"/>
              </a:spcBef>
            </a:pPr>
            <a:r>
              <a:rPr lang="cs-CZ" sz="2800" dirty="0">
                <a:latin typeface="Calibri" pitchFamily="34" charset="0"/>
                <a:cs typeface="Calibri" pitchFamily="34" charset="0"/>
              </a:rPr>
              <a:t>Nedělejte to příliš komplikované – nakonec si to budete muset ohodnotit</a:t>
            </a:r>
          </a:p>
          <a:p>
            <a:pPr>
              <a:spcBef>
                <a:spcPts val="1200"/>
              </a:spcBef>
            </a:pPr>
            <a:r>
              <a:rPr lang="cs-CZ" sz="2800" dirty="0">
                <a:latin typeface="Calibri" pitchFamily="34" charset="0"/>
                <a:cs typeface="Calibri" pitchFamily="34" charset="0"/>
              </a:rPr>
              <a:t>Není žádná jednoduchá, mechanická cesta jak ohodnotit kvalitu metodologie, pouze expertní názor</a:t>
            </a:r>
          </a:p>
        </p:txBody>
      </p:sp>
      <p:sp>
        <p:nvSpPr>
          <p:cNvPr id="4" name="Zástupný symbol pro číslo snímku 1">
            <a:extLst>
              <a:ext uri="{FF2B5EF4-FFF2-40B4-BE49-F238E27FC236}">
                <a16:creationId xmlns:a16="http://schemas.microsoft.com/office/drawing/2014/main" id="{B2B5F520-718C-A60C-1C46-CDF3D20806C5}"/>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32</a:t>
            </a:fld>
            <a:endParaRPr lang="cs-CZ" sz="12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a:xfrm>
            <a:off x="11424592" y="6237312"/>
            <a:ext cx="547808" cy="365125"/>
          </a:xfrm>
        </p:spPr>
        <p:txBody>
          <a:bodyPr/>
          <a:lstStyle/>
          <a:p>
            <a:fld id="{3913577B-3826-4951-8650-B862D878984C}" type="slidenum">
              <a:rPr lang="cs-CZ"/>
              <a:pPr/>
              <a:t>33</a:t>
            </a:fld>
            <a:endParaRPr lang="cs-CZ" dirty="0"/>
          </a:p>
        </p:txBody>
      </p:sp>
      <p:sp>
        <p:nvSpPr>
          <p:cNvPr id="8" name="Nadpis 1">
            <a:extLst>
              <a:ext uri="{FF2B5EF4-FFF2-40B4-BE49-F238E27FC236}">
                <a16:creationId xmlns:a16="http://schemas.microsoft.com/office/drawing/2014/main" id="{13D491EA-50BF-4FAE-8DFA-D6706E26BF57}"/>
              </a:ext>
            </a:extLst>
          </p:cNvPr>
          <p:cNvSpPr txBox="1">
            <a:spLocks/>
          </p:cNvSpPr>
          <p:nvPr/>
        </p:nvSpPr>
        <p:spPr>
          <a:xfrm>
            <a:off x="1856529" y="1304764"/>
            <a:ext cx="8478942"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a:solidFill>
                  <a:schemeClr val="tx1">
                    <a:lumMod val="85000"/>
                    <a:lumOff val="15000"/>
                  </a:schemeClr>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s-CZ" b="1" dirty="0">
                <a:solidFill>
                  <a:srgbClr val="003399"/>
                </a:solidFill>
              </a:rPr>
              <a:t>Metodika pro zadávání evaluací</a:t>
            </a:r>
            <a:endParaRPr lang="cs-CZ" b="1" dirty="0">
              <a:solidFill>
                <a:srgbClr val="003399"/>
              </a:solidFill>
              <a:cs typeface="Calibri" pitchFamily="34" charset="0"/>
            </a:endParaRPr>
          </a:p>
        </p:txBody>
      </p:sp>
      <p:pic>
        <p:nvPicPr>
          <p:cNvPr id="12" name="Obrázek 3" descr="logo_N01_F01-1.png">
            <a:extLst>
              <a:ext uri="{FF2B5EF4-FFF2-40B4-BE49-F238E27FC236}">
                <a16:creationId xmlns:a16="http://schemas.microsoft.com/office/drawing/2014/main" id="{662E3E68-F767-4F05-8520-9C3ADDD4C9D5}"/>
              </a:ext>
            </a:extLst>
          </p:cNvPr>
          <p:cNvPicPr/>
          <p:nvPr/>
        </p:nvPicPr>
        <p:blipFill>
          <a:blip r:embed="rId2" cstate="print"/>
          <a:stretch>
            <a:fillRect/>
          </a:stretch>
        </p:blipFill>
        <p:spPr>
          <a:xfrm>
            <a:off x="5191125" y="620688"/>
            <a:ext cx="1809750" cy="540000"/>
          </a:xfrm>
          <a:prstGeom prst="rect">
            <a:avLst/>
          </a:prstGeom>
        </p:spPr>
      </p:pic>
      <p:pic>
        <p:nvPicPr>
          <p:cNvPr id="7" name="Picture 2">
            <a:extLst>
              <a:ext uri="{FF2B5EF4-FFF2-40B4-BE49-F238E27FC236}">
                <a16:creationId xmlns:a16="http://schemas.microsoft.com/office/drawing/2014/main" id="{956D5A0A-925C-4820-A9B6-C0006513641E}"/>
              </a:ext>
            </a:extLst>
          </p:cNvPr>
          <p:cNvPicPr>
            <a:picLocks noChangeAspect="1" noChangeArrowheads="1"/>
          </p:cNvPicPr>
          <p:nvPr/>
        </p:nvPicPr>
        <p:blipFill>
          <a:blip r:embed="rId3" cstate="print"/>
          <a:srcRect/>
          <a:stretch>
            <a:fillRect/>
          </a:stretch>
        </p:blipFill>
        <p:spPr bwMode="auto">
          <a:xfrm>
            <a:off x="8033021" y="2528900"/>
            <a:ext cx="2527475" cy="3592091"/>
          </a:xfrm>
          <a:prstGeom prst="rect">
            <a:avLst/>
          </a:prstGeom>
          <a:noFill/>
          <a:ln w="9525">
            <a:noFill/>
            <a:miter lim="800000"/>
            <a:headEnd/>
            <a:tailEnd/>
          </a:ln>
        </p:spPr>
      </p:pic>
      <p:sp>
        <p:nvSpPr>
          <p:cNvPr id="10" name="TextovéPole 9">
            <a:extLst>
              <a:ext uri="{FF2B5EF4-FFF2-40B4-BE49-F238E27FC236}">
                <a16:creationId xmlns:a16="http://schemas.microsoft.com/office/drawing/2014/main" id="{6362F492-D0F3-4BC7-B656-E54298AAFA66}"/>
              </a:ext>
            </a:extLst>
          </p:cNvPr>
          <p:cNvSpPr txBox="1"/>
          <p:nvPr/>
        </p:nvSpPr>
        <p:spPr>
          <a:xfrm>
            <a:off x="1061526" y="2528900"/>
            <a:ext cx="5688384" cy="3785652"/>
          </a:xfrm>
          <a:prstGeom prst="rect">
            <a:avLst/>
          </a:prstGeom>
          <a:noFill/>
        </p:spPr>
        <p:txBody>
          <a:bodyPr wrap="square" rtlCol="0">
            <a:spAutoFit/>
          </a:bodyPr>
          <a:lstStyle/>
          <a:p>
            <a:r>
              <a:rPr lang="en-GB" sz="2400" b="1" dirty="0">
                <a:latin typeface="Calibri" pitchFamily="34" charset="0"/>
                <a:cs typeface="Calibri" pitchFamily="34" charset="0"/>
                <a:hlinkClick r:id="rId4"/>
              </a:rPr>
              <a:t>https://czecheval.cz/cs/Aktivity/Metodika-pro-zadavani-evaluaci</a:t>
            </a:r>
            <a:endParaRPr lang="cs-CZ" sz="2400" b="1" dirty="0">
              <a:latin typeface="Calibri" pitchFamily="34" charset="0"/>
              <a:cs typeface="Calibri" pitchFamily="34" charset="0"/>
            </a:endParaRPr>
          </a:p>
          <a:p>
            <a:endParaRPr lang="cs-CZ" sz="2400" b="1" dirty="0">
              <a:latin typeface="Calibri" pitchFamily="34" charset="0"/>
              <a:cs typeface="Calibri" pitchFamily="34" charset="0"/>
            </a:endParaRPr>
          </a:p>
          <a:p>
            <a:endParaRPr lang="cs-CZ" sz="2400" b="1" dirty="0">
              <a:latin typeface="Calibri" pitchFamily="34" charset="0"/>
              <a:cs typeface="Calibri" pitchFamily="34" charset="0"/>
            </a:endParaRPr>
          </a:p>
          <a:p>
            <a:r>
              <a:rPr lang="cs-CZ" sz="2400" b="1" dirty="0">
                <a:latin typeface="Calibri" pitchFamily="34" charset="0"/>
                <a:cs typeface="Calibri" pitchFamily="34" charset="0"/>
              </a:rPr>
              <a:t>Oborová metodika, schválená a publikovaná i MMR na portále veřejných zakázek</a:t>
            </a:r>
            <a:br>
              <a:rPr lang="cs-CZ" sz="2400" b="1" dirty="0">
                <a:latin typeface="Calibri" pitchFamily="34" charset="0"/>
                <a:cs typeface="Calibri" pitchFamily="34" charset="0"/>
              </a:rPr>
            </a:br>
            <a:r>
              <a:rPr lang="cs-CZ" sz="2400" b="1" dirty="0">
                <a:latin typeface="Calibri" pitchFamily="34" charset="0"/>
                <a:cs typeface="Calibri" pitchFamily="34" charset="0"/>
                <a:hlinkClick r:id="rId5"/>
              </a:rPr>
              <a:t>https://portal-vz.cz/wp-content/uploads/2019/06/Metodika_na_web_FIN.pdf</a:t>
            </a:r>
            <a:r>
              <a:rPr lang="cs-CZ" sz="2400" b="1" dirty="0">
                <a:latin typeface="Calibri" pitchFamily="34" charset="0"/>
                <a:cs typeface="Calibri" pitchFamily="34" charset="0"/>
              </a:rPr>
              <a:t> </a:t>
            </a:r>
            <a:endParaRPr lang="en-GB" sz="2400" b="1" dirty="0">
              <a:latin typeface="Calibri" pitchFamily="34" charset="0"/>
              <a:cs typeface="Calibri" pitchFamily="34" charset="0"/>
            </a:endParaRPr>
          </a:p>
        </p:txBody>
      </p:sp>
    </p:spTree>
    <p:extLst>
      <p:ext uri="{BB962C8B-B14F-4D97-AF65-F5344CB8AC3E}">
        <p14:creationId xmlns:p14="http://schemas.microsoft.com/office/powerpoint/2010/main" val="235275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1057840" y="728700"/>
            <a:ext cx="10042716" cy="684076"/>
          </a:xfrm>
        </p:spPr>
        <p:txBody>
          <a:bodyPr/>
          <a:lstStyle/>
          <a:p>
            <a:pPr algn="ctr">
              <a:lnSpc>
                <a:spcPct val="115000"/>
              </a:lnSpc>
            </a:pPr>
            <a:r>
              <a:rPr lang="cs-CZ" sz="3600" b="1" dirty="0">
                <a:latin typeface="Calibri" panose="020F0502020204030204" pitchFamily="34" charset="0"/>
              </a:rPr>
              <a:t>Pozor na vztah mezi kvalitou, časem a rozpočtem</a:t>
            </a:r>
            <a:endParaRPr lang="en-GB" sz="3600" b="1" dirty="0">
              <a:latin typeface="Calibri" panose="020F0502020204030204" pitchFamily="34" charset="0"/>
            </a:endParaRPr>
          </a:p>
        </p:txBody>
      </p:sp>
      <p:sp>
        <p:nvSpPr>
          <p:cNvPr id="36867" name="Zástupný symbol pro obsah 2"/>
          <p:cNvSpPr>
            <a:spLocks noGrp="1"/>
          </p:cNvSpPr>
          <p:nvPr>
            <p:ph idx="1"/>
          </p:nvPr>
        </p:nvSpPr>
        <p:spPr/>
        <p:txBody>
          <a:bodyPr/>
          <a:lstStyle/>
          <a:p>
            <a:pPr>
              <a:buFontTx/>
              <a:buNone/>
            </a:pPr>
            <a:endParaRPr lang="en-GB"/>
          </a:p>
          <a:p>
            <a:pPr lvl="1"/>
            <a:endParaRPr lang="en-GB"/>
          </a:p>
          <a:p>
            <a:endParaRPr lang="en-GB"/>
          </a:p>
        </p:txBody>
      </p:sp>
      <p:grpSp>
        <p:nvGrpSpPr>
          <p:cNvPr id="2" name="Skupina 8"/>
          <p:cNvGrpSpPr>
            <a:grpSpLocks/>
          </p:cNvGrpSpPr>
          <p:nvPr/>
        </p:nvGrpSpPr>
        <p:grpSpPr bwMode="auto">
          <a:xfrm>
            <a:off x="3287713" y="2060576"/>
            <a:ext cx="6825388" cy="4462505"/>
            <a:chOff x="1835696" y="1412776"/>
            <a:chExt cx="6825233" cy="4462797"/>
          </a:xfrm>
        </p:grpSpPr>
        <p:sp>
          <p:nvSpPr>
            <p:cNvPr id="5" name="Rovnoramenný trojúhelník 4"/>
            <p:cNvSpPr/>
            <p:nvPr/>
          </p:nvSpPr>
          <p:spPr>
            <a:xfrm>
              <a:off x="2483381" y="1989077"/>
              <a:ext cx="4536972" cy="31688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cs-CZ">
                <a:latin typeface="Calibri" panose="020F0502020204030204" pitchFamily="34" charset="0"/>
                <a:cs typeface="Calibri" panose="020F0502020204030204" pitchFamily="34" charset="0"/>
              </a:endParaRPr>
            </a:p>
          </p:txBody>
        </p:sp>
        <p:sp>
          <p:nvSpPr>
            <p:cNvPr id="36870" name="TextovéPole 5"/>
            <p:cNvSpPr txBox="1">
              <a:spLocks noChangeArrowheads="1"/>
            </p:cNvSpPr>
            <p:nvPr/>
          </p:nvSpPr>
          <p:spPr bwMode="auto">
            <a:xfrm>
              <a:off x="3995936" y="1412776"/>
              <a:ext cx="1406250" cy="646373"/>
            </a:xfrm>
            <a:prstGeom prst="rect">
              <a:avLst/>
            </a:prstGeom>
            <a:noFill/>
            <a:ln w="9525">
              <a:noFill/>
              <a:miter lim="800000"/>
              <a:headEnd/>
              <a:tailEnd/>
            </a:ln>
          </p:spPr>
          <p:txBody>
            <a:bodyPr wrap="none">
              <a:spAutoFit/>
            </a:bodyPr>
            <a:lstStyle/>
            <a:p>
              <a:pPr eaLnBrk="0" hangingPunct="0"/>
              <a:r>
                <a:rPr lang="cs-CZ" sz="3600" dirty="0">
                  <a:latin typeface="Calibri" panose="020F0502020204030204" pitchFamily="34" charset="0"/>
                  <a:cs typeface="Calibri" panose="020F0502020204030204" pitchFamily="34" charset="0"/>
                </a:rPr>
                <a:t>Kvalita</a:t>
              </a:r>
            </a:p>
          </p:txBody>
        </p:sp>
        <p:sp>
          <p:nvSpPr>
            <p:cNvPr id="36871" name="TextovéPole 6"/>
            <p:cNvSpPr txBox="1">
              <a:spLocks noChangeArrowheads="1"/>
            </p:cNvSpPr>
            <p:nvPr/>
          </p:nvSpPr>
          <p:spPr bwMode="auto">
            <a:xfrm>
              <a:off x="1835696" y="5229200"/>
              <a:ext cx="833864" cy="646373"/>
            </a:xfrm>
            <a:prstGeom prst="rect">
              <a:avLst/>
            </a:prstGeom>
            <a:noFill/>
            <a:ln w="9525">
              <a:noFill/>
              <a:miter lim="800000"/>
              <a:headEnd/>
              <a:tailEnd/>
            </a:ln>
          </p:spPr>
          <p:txBody>
            <a:bodyPr wrap="none">
              <a:spAutoFit/>
            </a:bodyPr>
            <a:lstStyle/>
            <a:p>
              <a:pPr eaLnBrk="0" hangingPunct="0"/>
              <a:r>
                <a:rPr lang="cs-CZ" sz="3600" dirty="0">
                  <a:latin typeface="Calibri" panose="020F0502020204030204" pitchFamily="34" charset="0"/>
                  <a:cs typeface="Calibri" panose="020F0502020204030204" pitchFamily="34" charset="0"/>
                </a:rPr>
                <a:t>Čas</a:t>
              </a:r>
            </a:p>
          </p:txBody>
        </p:sp>
        <p:sp>
          <p:nvSpPr>
            <p:cNvPr id="36872" name="TextovéPole 7"/>
            <p:cNvSpPr txBox="1">
              <a:spLocks noChangeArrowheads="1"/>
            </p:cNvSpPr>
            <p:nvPr/>
          </p:nvSpPr>
          <p:spPr bwMode="auto">
            <a:xfrm>
              <a:off x="6732240" y="5229200"/>
              <a:ext cx="1928689" cy="646373"/>
            </a:xfrm>
            <a:prstGeom prst="rect">
              <a:avLst/>
            </a:prstGeom>
            <a:noFill/>
            <a:ln w="9525">
              <a:noFill/>
              <a:miter lim="800000"/>
              <a:headEnd/>
              <a:tailEnd/>
            </a:ln>
          </p:spPr>
          <p:txBody>
            <a:bodyPr wrap="none">
              <a:spAutoFit/>
            </a:bodyPr>
            <a:lstStyle/>
            <a:p>
              <a:pPr eaLnBrk="0" hangingPunct="0"/>
              <a:r>
                <a:rPr lang="cs-CZ" sz="3600" dirty="0">
                  <a:latin typeface="Calibri" panose="020F0502020204030204" pitchFamily="34" charset="0"/>
                  <a:cs typeface="Calibri" panose="020F0502020204030204" pitchFamily="34" charset="0"/>
                </a:rPr>
                <a:t>Rozpočet</a:t>
              </a:r>
            </a:p>
          </p:txBody>
        </p:sp>
      </p:grpSp>
      <p:sp>
        <p:nvSpPr>
          <p:cNvPr id="3" name="Zástupný symbol pro číslo snímku 1">
            <a:extLst>
              <a:ext uri="{FF2B5EF4-FFF2-40B4-BE49-F238E27FC236}">
                <a16:creationId xmlns:a16="http://schemas.microsoft.com/office/drawing/2014/main" id="{454F9D66-8A4B-D4F9-1396-608FA37B512E}"/>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34</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99663" y="1088740"/>
            <a:ext cx="8192674" cy="5112568"/>
          </a:xfrm>
        </p:spPr>
        <p:txBody>
          <a:bodyPr anchor="t"/>
          <a:lstStyle/>
          <a:p>
            <a:r>
              <a:rPr lang="cs-CZ" sz="2600" b="1" dirty="0"/>
              <a:t>Výhody</a:t>
            </a:r>
          </a:p>
          <a:p>
            <a:pPr lvl="1">
              <a:spcBef>
                <a:spcPts val="300"/>
              </a:spcBef>
            </a:pPr>
            <a:r>
              <a:rPr lang="cs-CZ" sz="2400" dirty="0"/>
              <a:t>Detailní znalost intervence a kontextu</a:t>
            </a:r>
          </a:p>
          <a:p>
            <a:pPr lvl="1">
              <a:spcBef>
                <a:spcPts val="300"/>
              </a:spcBef>
            </a:pPr>
            <a:r>
              <a:rPr lang="cs-CZ" sz="2400" dirty="0"/>
              <a:t>Dobrá možnost vzájemného přizpůsobení designu evaluace a designu intervence</a:t>
            </a:r>
          </a:p>
          <a:p>
            <a:pPr lvl="1">
              <a:spcBef>
                <a:spcPts val="300"/>
              </a:spcBef>
            </a:pPr>
            <a:r>
              <a:rPr lang="cs-CZ" sz="2400" dirty="0"/>
              <a:t>Není potřeba veřejné zadávání, což urychluje realizaci</a:t>
            </a:r>
          </a:p>
          <a:p>
            <a:pPr lvl="1">
              <a:spcBef>
                <a:spcPts val="300"/>
              </a:spcBef>
            </a:pPr>
            <a:r>
              <a:rPr lang="cs-CZ" sz="2400" dirty="0"/>
              <a:t>Lepší cit pro to, co je a co není možné z hlediska doporučení</a:t>
            </a:r>
          </a:p>
          <a:p>
            <a:pPr lvl="1">
              <a:spcBef>
                <a:spcPts val="300"/>
              </a:spcBef>
            </a:pPr>
            <a:r>
              <a:rPr lang="cs-CZ" sz="2400" dirty="0"/>
              <a:t>Učení se (což se hodí pro zadávání evaluací)</a:t>
            </a:r>
          </a:p>
          <a:p>
            <a:pPr>
              <a:spcBef>
                <a:spcPts val="1200"/>
              </a:spcBef>
            </a:pPr>
            <a:r>
              <a:rPr lang="cs-CZ" sz="2600" b="1" dirty="0"/>
              <a:t>Nevýhody</a:t>
            </a:r>
          </a:p>
          <a:p>
            <a:pPr lvl="1">
              <a:spcBef>
                <a:spcPts val="300"/>
              </a:spcBef>
            </a:pPr>
            <a:r>
              <a:rPr lang="cs-CZ" sz="2400" dirty="0"/>
              <a:t>Absence odstupu, nebezpečí profesionální slepoty</a:t>
            </a:r>
          </a:p>
          <a:p>
            <a:pPr lvl="1">
              <a:spcBef>
                <a:spcPts val="300"/>
              </a:spcBef>
            </a:pPr>
            <a:r>
              <a:rPr lang="cs-CZ" sz="2400" dirty="0"/>
              <a:t>Náročná na vztahy uvnitř organizace</a:t>
            </a:r>
          </a:p>
          <a:p>
            <a:pPr lvl="1">
              <a:spcBef>
                <a:spcPts val="300"/>
              </a:spcBef>
            </a:pPr>
            <a:r>
              <a:rPr lang="cs-CZ" sz="2400" dirty="0"/>
              <a:t>Nutnost příslušných kompetencí</a:t>
            </a:r>
          </a:p>
          <a:p>
            <a:pPr lvl="1">
              <a:spcBef>
                <a:spcPts val="300"/>
              </a:spcBef>
            </a:pPr>
            <a:r>
              <a:rPr lang="cs-CZ" sz="2400" dirty="0"/>
              <a:t>Spory o nezávislost evaluace</a:t>
            </a:r>
            <a:endParaRPr lang="en-GB" sz="2400" dirty="0"/>
          </a:p>
        </p:txBody>
      </p:sp>
      <p:sp>
        <p:nvSpPr>
          <p:cNvPr id="3" name="Nadpis 2"/>
          <p:cNvSpPr>
            <a:spLocks noGrp="1"/>
          </p:cNvSpPr>
          <p:nvPr>
            <p:ph type="title"/>
          </p:nvPr>
        </p:nvSpPr>
        <p:spPr>
          <a:xfrm>
            <a:off x="1869602" y="188640"/>
            <a:ext cx="8350620" cy="684076"/>
          </a:xfrm>
        </p:spPr>
        <p:txBody>
          <a:bodyPr/>
          <a:lstStyle/>
          <a:p>
            <a:pPr algn="ctr"/>
            <a:r>
              <a:rPr lang="cs-CZ" sz="3200" b="1" dirty="0"/>
              <a:t>Interní evaluace</a:t>
            </a:r>
            <a:endParaRPr lang="en-GB" sz="3200" b="1" dirty="0"/>
          </a:p>
        </p:txBody>
      </p:sp>
      <p:sp>
        <p:nvSpPr>
          <p:cNvPr id="4" name="Zástupný symbol pro číslo snímku 1">
            <a:extLst>
              <a:ext uri="{FF2B5EF4-FFF2-40B4-BE49-F238E27FC236}">
                <a16:creationId xmlns:a16="http://schemas.microsoft.com/office/drawing/2014/main" id="{911C2599-FCBC-7A1E-CAD1-A83D4C48AC13}"/>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35</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481081" y="1201816"/>
            <a:ext cx="7229839" cy="4716822"/>
          </a:xfrm>
        </p:spPr>
        <p:txBody>
          <a:bodyPr anchor="t"/>
          <a:lstStyle/>
          <a:p>
            <a:r>
              <a:rPr lang="cs-CZ" sz="2600" b="1" dirty="0"/>
              <a:t>Výhody</a:t>
            </a:r>
          </a:p>
          <a:p>
            <a:pPr lvl="1">
              <a:spcBef>
                <a:spcPts val="400"/>
              </a:spcBef>
            </a:pPr>
            <a:r>
              <a:rPr lang="cs-CZ" sz="2400" dirty="0"/>
              <a:t>Pohled z nadhledu, odstupu</a:t>
            </a:r>
          </a:p>
          <a:p>
            <a:pPr lvl="1">
              <a:spcBef>
                <a:spcPts val="400"/>
              </a:spcBef>
            </a:pPr>
            <a:r>
              <a:rPr lang="cs-CZ" sz="2400" dirty="0"/>
              <a:t>Značná nezávislost na realizátorovi intervence (který však často evaluaci platí, což nezávislost limituje)</a:t>
            </a:r>
          </a:p>
          <a:p>
            <a:pPr lvl="1">
              <a:spcBef>
                <a:spcPts val="400"/>
              </a:spcBef>
            </a:pPr>
            <a:r>
              <a:rPr lang="cs-CZ" sz="2400" dirty="0"/>
              <a:t>Zpravidla větší zkušenost evaluátora</a:t>
            </a:r>
          </a:p>
          <a:p>
            <a:pPr>
              <a:spcBef>
                <a:spcPts val="1200"/>
              </a:spcBef>
            </a:pPr>
            <a:r>
              <a:rPr lang="cs-CZ" sz="2600" b="1" dirty="0"/>
              <a:t>Nevýhody</a:t>
            </a:r>
          </a:p>
          <a:p>
            <a:pPr lvl="1">
              <a:spcBef>
                <a:spcPts val="400"/>
              </a:spcBef>
            </a:pPr>
            <a:r>
              <a:rPr lang="cs-CZ" sz="2400" dirty="0"/>
              <a:t>Rizika organizace zakázky</a:t>
            </a:r>
          </a:p>
          <a:p>
            <a:pPr lvl="1">
              <a:spcBef>
                <a:spcPts val="400"/>
              </a:spcBef>
            </a:pPr>
            <a:r>
              <a:rPr lang="cs-CZ" sz="2400" dirty="0"/>
              <a:t>Větší časová náročnost</a:t>
            </a:r>
          </a:p>
          <a:p>
            <a:pPr lvl="1">
              <a:spcBef>
                <a:spcPts val="400"/>
              </a:spcBef>
            </a:pPr>
            <a:r>
              <a:rPr lang="cs-CZ" sz="2400" dirty="0"/>
              <a:t>Neznalost detailů, kontextů – míra evaluátorova vhledu je vždy limitována</a:t>
            </a:r>
          </a:p>
          <a:p>
            <a:pPr lvl="1">
              <a:spcBef>
                <a:spcPts val="400"/>
              </a:spcBef>
            </a:pPr>
            <a:r>
              <a:rPr lang="cs-CZ" sz="2400" dirty="0"/>
              <a:t>Více aktérů – riziko, že se něco „ztratí v překladu“</a:t>
            </a:r>
            <a:endParaRPr lang="en-GB" sz="2400" dirty="0"/>
          </a:p>
        </p:txBody>
      </p:sp>
      <p:sp>
        <p:nvSpPr>
          <p:cNvPr id="3" name="Nadpis 2"/>
          <p:cNvSpPr>
            <a:spLocks noGrp="1"/>
          </p:cNvSpPr>
          <p:nvPr>
            <p:ph type="title"/>
          </p:nvPr>
        </p:nvSpPr>
        <p:spPr>
          <a:xfrm>
            <a:off x="1883532" y="188640"/>
            <a:ext cx="8350620" cy="684076"/>
          </a:xfrm>
        </p:spPr>
        <p:txBody>
          <a:bodyPr/>
          <a:lstStyle/>
          <a:p>
            <a:pPr algn="ctr"/>
            <a:r>
              <a:rPr lang="cs-CZ" sz="3200" b="1" dirty="0"/>
              <a:t>Externí evaluace</a:t>
            </a:r>
            <a:endParaRPr lang="en-GB" sz="3200" b="1" dirty="0"/>
          </a:p>
        </p:txBody>
      </p:sp>
      <p:sp>
        <p:nvSpPr>
          <p:cNvPr id="4" name="Zástupný symbol pro číslo snímku 1">
            <a:extLst>
              <a:ext uri="{FF2B5EF4-FFF2-40B4-BE49-F238E27FC236}">
                <a16:creationId xmlns:a16="http://schemas.microsoft.com/office/drawing/2014/main" id="{7866C1CA-5B03-A80B-458A-9497A30C4B72}"/>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36</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495600" y="1304764"/>
            <a:ext cx="7416824" cy="4932548"/>
          </a:xfrm>
        </p:spPr>
        <p:txBody>
          <a:bodyPr anchor="t">
            <a:normAutofit fontScale="92500" lnSpcReduction="10000"/>
          </a:bodyPr>
          <a:lstStyle/>
          <a:p>
            <a:pPr>
              <a:buNone/>
            </a:pPr>
            <a:r>
              <a:rPr lang="cs-CZ" sz="2600" dirty="0"/>
              <a:t>Na straně zadavatele</a:t>
            </a:r>
          </a:p>
          <a:p>
            <a:pPr>
              <a:spcBef>
                <a:spcPts val="300"/>
              </a:spcBef>
            </a:pPr>
            <a:r>
              <a:rPr lang="cs-CZ" dirty="0"/>
              <a:t>Nejasná zadávací dokumentace, nejasný účel evaluace</a:t>
            </a:r>
          </a:p>
          <a:p>
            <a:pPr>
              <a:spcBef>
                <a:spcPts val="300"/>
              </a:spcBef>
            </a:pPr>
            <a:r>
              <a:rPr lang="cs-CZ" dirty="0"/>
              <a:t>Příliš mnoho klíčových evaluačních otázek</a:t>
            </a:r>
          </a:p>
          <a:p>
            <a:pPr>
              <a:spcBef>
                <a:spcPts val="300"/>
              </a:spcBef>
            </a:pPr>
            <a:r>
              <a:rPr lang="cs-CZ" dirty="0"/>
              <a:t>Neodpovídající podmínky pro naplnění požadavků evaluace</a:t>
            </a:r>
          </a:p>
          <a:p>
            <a:pPr>
              <a:spcBef>
                <a:spcPts val="300"/>
              </a:spcBef>
            </a:pPr>
            <a:r>
              <a:rPr lang="cs-CZ" dirty="0"/>
              <a:t>Nekonzistence požadavků v průběhu celého procesu</a:t>
            </a:r>
          </a:p>
          <a:p>
            <a:pPr>
              <a:spcBef>
                <a:spcPts val="300"/>
              </a:spcBef>
            </a:pPr>
            <a:r>
              <a:rPr lang="cs-CZ" dirty="0"/>
              <a:t>Formalistní připomínkování</a:t>
            </a:r>
          </a:p>
          <a:p>
            <a:pPr>
              <a:spcBef>
                <a:spcPts val="300"/>
              </a:spcBef>
            </a:pPr>
            <a:r>
              <a:rPr lang="cs-CZ" dirty="0"/>
              <a:t>Vyžadování příliš mnoha dokumentů</a:t>
            </a:r>
          </a:p>
          <a:p>
            <a:pPr>
              <a:spcBef>
                <a:spcPts val="1800"/>
              </a:spcBef>
              <a:buNone/>
            </a:pPr>
            <a:r>
              <a:rPr lang="cs-CZ" sz="2600" dirty="0"/>
              <a:t>Na straně zhotovitele</a:t>
            </a:r>
          </a:p>
          <a:p>
            <a:pPr>
              <a:spcBef>
                <a:spcPts val="300"/>
              </a:spcBef>
            </a:pPr>
            <a:r>
              <a:rPr lang="cs-CZ" dirty="0"/>
              <a:t>Přílišný optimismus v nabídce a vstupní zprávě</a:t>
            </a:r>
          </a:p>
          <a:p>
            <a:pPr>
              <a:spcBef>
                <a:spcPts val="300"/>
              </a:spcBef>
            </a:pPr>
            <a:r>
              <a:rPr lang="cs-CZ" dirty="0"/>
              <a:t>Nekalá soutěž (cenová politika, nezapojení slíbených expertů)</a:t>
            </a:r>
          </a:p>
          <a:p>
            <a:pPr>
              <a:spcBef>
                <a:spcPts val="300"/>
              </a:spcBef>
            </a:pPr>
            <a:r>
              <a:rPr lang="cs-CZ" dirty="0"/>
              <a:t>Nepřiznaná omezení metod</a:t>
            </a:r>
          </a:p>
          <a:p>
            <a:pPr>
              <a:spcBef>
                <a:spcPts val="300"/>
              </a:spcBef>
            </a:pPr>
            <a:r>
              <a:rPr lang="cs-CZ" dirty="0"/>
              <a:t>Nesrozumitelný jazyk zpráv</a:t>
            </a:r>
          </a:p>
          <a:p>
            <a:pPr>
              <a:spcBef>
                <a:spcPts val="300"/>
              </a:spcBef>
            </a:pPr>
            <a:r>
              <a:rPr lang="cs-CZ" dirty="0"/>
              <a:t>Neschopnost se učit</a:t>
            </a:r>
          </a:p>
        </p:txBody>
      </p:sp>
      <p:sp>
        <p:nvSpPr>
          <p:cNvPr id="4" name="Nadpis 3"/>
          <p:cNvSpPr>
            <a:spLocks noGrp="1"/>
          </p:cNvSpPr>
          <p:nvPr>
            <p:ph type="title"/>
          </p:nvPr>
        </p:nvSpPr>
        <p:spPr>
          <a:xfrm>
            <a:off x="2495600" y="332656"/>
            <a:ext cx="7738552" cy="648072"/>
          </a:xfrm>
        </p:spPr>
        <p:txBody>
          <a:bodyPr/>
          <a:lstStyle/>
          <a:p>
            <a:r>
              <a:rPr lang="cs-CZ" sz="3200" b="1" dirty="0"/>
              <a:t>Obvyklé problémy při zadávání evaluací</a:t>
            </a:r>
            <a:endParaRPr lang="en-GB" sz="3200" b="1" dirty="0"/>
          </a:p>
        </p:txBody>
      </p:sp>
      <p:sp>
        <p:nvSpPr>
          <p:cNvPr id="3" name="Zástupný symbol pro číslo snímku 1">
            <a:extLst>
              <a:ext uri="{FF2B5EF4-FFF2-40B4-BE49-F238E27FC236}">
                <a16:creationId xmlns:a16="http://schemas.microsoft.com/office/drawing/2014/main" id="{44F8C9FE-82E6-7378-9337-57FA4008E0C9}"/>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37</a:t>
            </a:fld>
            <a:endParaRPr lang="cs-CZ" sz="12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057275" y="1665236"/>
            <a:ext cx="10077450" cy="3888000"/>
          </a:xfrm>
        </p:spPr>
        <p:txBody>
          <a:bodyPr anchor="t">
            <a:normAutofit fontScale="92500"/>
          </a:bodyPr>
          <a:lstStyle/>
          <a:p>
            <a:pPr>
              <a:spcBef>
                <a:spcPts val="1200"/>
              </a:spcBef>
            </a:pPr>
            <a:r>
              <a:rPr lang="cs-CZ" sz="2600" dirty="0"/>
              <a:t>Často přeceňována z hlediska přenosu evaluačních zjištění do rozhodování</a:t>
            </a:r>
          </a:p>
          <a:p>
            <a:pPr>
              <a:spcBef>
                <a:spcPts val="1200"/>
              </a:spcBef>
            </a:pPr>
            <a:r>
              <a:rPr lang="cs-CZ" sz="2600" dirty="0"/>
              <a:t>Klíčové je, zda organizace má </a:t>
            </a:r>
            <a:r>
              <a:rPr lang="cs-CZ" sz="2600" b="1" dirty="0"/>
              <a:t>TITLE</a:t>
            </a:r>
            <a:r>
              <a:rPr lang="cs-CZ" sz="2600" dirty="0"/>
              <a:t> „</a:t>
            </a:r>
            <a:r>
              <a:rPr lang="en-US" sz="2600" b="1" dirty="0"/>
              <a:t>True Intent To Learn from Evaluation</a:t>
            </a:r>
            <a:r>
              <a:rPr lang="cs-CZ" sz="2600" dirty="0"/>
              <a:t>“</a:t>
            </a:r>
          </a:p>
          <a:p>
            <a:pPr>
              <a:spcBef>
                <a:spcPts val="1200"/>
              </a:spcBef>
            </a:pPr>
            <a:r>
              <a:rPr lang="cs-CZ" sz="2600" dirty="0"/>
              <a:t>Pokud má TITLE, interní evaluace bude poctivá a externí evaluace bude využita</a:t>
            </a:r>
          </a:p>
          <a:p>
            <a:pPr>
              <a:spcBef>
                <a:spcPts val="1200"/>
              </a:spcBef>
            </a:pPr>
            <a:r>
              <a:rPr lang="cs-CZ" sz="2600" dirty="0"/>
              <a:t>Pokud nemá TITLE, interní evaluace bude tendenční a externí skončí v šuplíku</a:t>
            </a:r>
          </a:p>
          <a:p>
            <a:pPr>
              <a:spcBef>
                <a:spcPts val="1200"/>
              </a:spcBef>
            </a:pPr>
            <a:r>
              <a:rPr lang="cs-CZ" sz="2600" dirty="0"/>
              <a:t>Vhodné je kombinovat interní a externí evaluace</a:t>
            </a:r>
          </a:p>
          <a:p>
            <a:pPr>
              <a:spcBef>
                <a:spcPts val="1200"/>
              </a:spcBef>
            </a:pPr>
            <a:r>
              <a:rPr lang="cs-CZ" sz="2600" dirty="0"/>
              <a:t>Větší smysl má patrně jen v případě, že hlavním účelem evaluace je prokázání odpovědnosti jinému aktérovi (Merit </a:t>
            </a:r>
            <a:r>
              <a:rPr lang="cs-CZ" sz="2600" dirty="0" err="1"/>
              <a:t>assessment</a:t>
            </a:r>
            <a:r>
              <a:rPr lang="cs-CZ" sz="2600" dirty="0"/>
              <a:t>)</a:t>
            </a:r>
            <a:endParaRPr lang="en-GB" sz="2600" dirty="0"/>
          </a:p>
        </p:txBody>
      </p:sp>
      <p:sp>
        <p:nvSpPr>
          <p:cNvPr id="3" name="Nadpis 2"/>
          <p:cNvSpPr>
            <a:spLocks noGrp="1"/>
          </p:cNvSpPr>
          <p:nvPr>
            <p:ph type="title"/>
          </p:nvPr>
        </p:nvSpPr>
        <p:spPr>
          <a:xfrm>
            <a:off x="1883532" y="188640"/>
            <a:ext cx="8350620" cy="684076"/>
          </a:xfrm>
        </p:spPr>
        <p:txBody>
          <a:bodyPr/>
          <a:lstStyle/>
          <a:p>
            <a:pPr algn="ctr"/>
            <a:r>
              <a:rPr lang="cs-CZ" sz="3200" b="1" dirty="0"/>
              <a:t>Nezávislost evaluace</a:t>
            </a:r>
            <a:endParaRPr lang="en-GB" sz="3200" b="1" dirty="0"/>
          </a:p>
        </p:txBody>
      </p:sp>
      <p:sp>
        <p:nvSpPr>
          <p:cNvPr id="4" name="Zástupný symbol pro číslo snímku 1">
            <a:extLst>
              <a:ext uri="{FF2B5EF4-FFF2-40B4-BE49-F238E27FC236}">
                <a16:creationId xmlns:a16="http://schemas.microsoft.com/office/drawing/2014/main" id="{C1C7B5DD-1699-C8FA-4F19-D6EE2D1BCF21}"/>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38</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19604" y="1196752"/>
            <a:ext cx="8102118" cy="4572508"/>
          </a:xfrm>
        </p:spPr>
        <p:txBody>
          <a:bodyPr anchor="t">
            <a:normAutofit lnSpcReduction="10000"/>
          </a:bodyPr>
          <a:lstStyle/>
          <a:p>
            <a:pPr marL="0" indent="0">
              <a:lnSpc>
                <a:spcPct val="110000"/>
              </a:lnSpc>
              <a:spcBef>
                <a:spcPts val="1800"/>
              </a:spcBef>
              <a:buNone/>
            </a:pPr>
            <a:r>
              <a:rPr lang="cs-CZ" sz="2600" dirty="0"/>
              <a:t>Nejpozději s draftem závěrečné zprávy musí začít intenzívní dialog (nikoliv pomocí kol připomínek) nad závěry mezi externími a interními evaluátory a ideálně i evaluačními </a:t>
            </a:r>
            <a:r>
              <a:rPr lang="cs-CZ" sz="2600" dirty="0" err="1"/>
              <a:t>stakeholdery</a:t>
            </a:r>
            <a:r>
              <a:rPr lang="cs-CZ" sz="2600" dirty="0"/>
              <a:t> (adresáty doporučení). Nezastupitelná je facilitační role interních evaluátorů, kteří musejí rozumět jak jazyku externích evaluátorů, tak jazyku organizace =&gt; Workshop, diskuze závěrů a doporučení.</a:t>
            </a:r>
          </a:p>
          <a:p>
            <a:pPr marL="0" indent="0">
              <a:lnSpc>
                <a:spcPct val="110000"/>
              </a:lnSpc>
              <a:spcBef>
                <a:spcPts val="1800"/>
              </a:spcBef>
              <a:buNone/>
            </a:pPr>
            <a:r>
              <a:rPr lang="cs-CZ" sz="2600" dirty="0"/>
              <a:t>Příprava komunikačního plánu evaluace – každý evaluační </a:t>
            </a:r>
            <a:r>
              <a:rPr lang="cs-CZ" sz="2600" dirty="0" err="1"/>
              <a:t>stakeholder</a:t>
            </a:r>
            <a:r>
              <a:rPr lang="cs-CZ" sz="2600" dirty="0"/>
              <a:t> musí dostat informaci „na míru“.</a:t>
            </a:r>
          </a:p>
          <a:p>
            <a:pPr marL="0" indent="0">
              <a:lnSpc>
                <a:spcPct val="110000"/>
              </a:lnSpc>
              <a:spcBef>
                <a:spcPts val="1800"/>
              </a:spcBef>
              <a:buNone/>
            </a:pPr>
            <a:r>
              <a:rPr lang="cs-CZ" sz="2600" dirty="0"/>
              <a:t>Toto by mělo být jasné formulováno již v zadání evaluace.</a:t>
            </a:r>
          </a:p>
        </p:txBody>
      </p:sp>
      <p:sp>
        <p:nvSpPr>
          <p:cNvPr id="4" name="Nadpis 3"/>
          <p:cNvSpPr>
            <a:spLocks noGrp="1"/>
          </p:cNvSpPr>
          <p:nvPr>
            <p:ph type="title"/>
          </p:nvPr>
        </p:nvSpPr>
        <p:spPr>
          <a:xfrm>
            <a:off x="2207568" y="332656"/>
            <a:ext cx="8026584" cy="576064"/>
          </a:xfrm>
        </p:spPr>
        <p:txBody>
          <a:bodyPr/>
          <a:lstStyle/>
          <a:p>
            <a:r>
              <a:rPr lang="cs-CZ" sz="3200" b="1" dirty="0"/>
              <a:t>Jak lépe na závěr evaluace</a:t>
            </a:r>
            <a:endParaRPr lang="en-GB" sz="3200" b="1" dirty="0"/>
          </a:p>
        </p:txBody>
      </p:sp>
      <p:sp>
        <p:nvSpPr>
          <p:cNvPr id="3" name="Zástupný symbol pro číslo snímku 1">
            <a:extLst>
              <a:ext uri="{FF2B5EF4-FFF2-40B4-BE49-F238E27FC236}">
                <a16:creationId xmlns:a16="http://schemas.microsoft.com/office/drawing/2014/main" id="{A9981A17-A7E3-34C7-8F69-F573B0236F20}"/>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39</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983432" y="526020"/>
            <a:ext cx="8350620" cy="504056"/>
          </a:xfrm>
        </p:spPr>
        <p:txBody>
          <a:bodyPr/>
          <a:lstStyle/>
          <a:p>
            <a:r>
              <a:rPr lang="cs-CZ" altLang="cs-CZ" sz="3600" b="1" dirty="0">
                <a:latin typeface="Calibri" pitchFamily="34" charset="0"/>
                <a:cs typeface="Calibri" pitchFamily="34" charset="0"/>
              </a:rPr>
              <a:t>Typický obsah </a:t>
            </a:r>
            <a:r>
              <a:rPr lang="cs-CZ" altLang="cs-CZ" sz="3600" b="1" dirty="0" err="1">
                <a:latin typeface="Calibri" pitchFamily="34" charset="0"/>
                <a:cs typeface="Calibri" pitchFamily="34" charset="0"/>
              </a:rPr>
              <a:t>zadávačky</a:t>
            </a:r>
            <a:endParaRPr lang="cs-CZ" altLang="cs-CZ" sz="3600" b="1" dirty="0">
              <a:latin typeface="Calibri" pitchFamily="34" charset="0"/>
              <a:cs typeface="Calibri" pitchFamily="34" charset="0"/>
            </a:endParaRPr>
          </a:p>
        </p:txBody>
      </p:sp>
      <p:sp>
        <p:nvSpPr>
          <p:cNvPr id="21537" name="Rectangle 1"/>
          <p:cNvSpPr>
            <a:spLocks noChangeArrowheads="1"/>
          </p:cNvSpPr>
          <p:nvPr/>
        </p:nvSpPr>
        <p:spPr bwMode="auto">
          <a:xfrm>
            <a:off x="4227514" y="2385497"/>
            <a:ext cx="184731" cy="369332"/>
          </a:xfrm>
          <a:prstGeom prst="rect">
            <a:avLst/>
          </a:prstGeom>
          <a:noFill/>
          <a:ln w="9525">
            <a:noFill/>
            <a:miter lim="800000"/>
            <a:headEnd/>
            <a:tailEnd/>
          </a:ln>
        </p:spPr>
        <p:txBody>
          <a:bodyPr wrap="none" anchor="ctr">
            <a:spAutoFit/>
          </a:bodyPr>
          <a:lstStyle/>
          <a:p>
            <a:pPr eaLnBrk="0" hangingPunct="0"/>
            <a:endParaRPr lang="cs-CZ" altLang="cs-CZ"/>
          </a:p>
        </p:txBody>
      </p:sp>
      <p:sp>
        <p:nvSpPr>
          <p:cNvPr id="7" name="Zástupný symbol pro číslo snímku 2">
            <a:extLst>
              <a:ext uri="{FF2B5EF4-FFF2-40B4-BE49-F238E27FC236}">
                <a16:creationId xmlns:a16="http://schemas.microsoft.com/office/drawing/2014/main" id="{11AC5109-F77F-435D-9FEA-A401A3B5E730}"/>
              </a:ext>
            </a:extLst>
          </p:cNvPr>
          <p:cNvSpPr txBox="1">
            <a:spLocks/>
          </p:cNvSpPr>
          <p:nvPr/>
        </p:nvSpPr>
        <p:spPr>
          <a:xfrm>
            <a:off x="11460596" y="6309320"/>
            <a:ext cx="547808"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a:t>
            </a:fld>
            <a:endParaRPr lang="cs-CZ" sz="1200" b="1" dirty="0">
              <a:latin typeface="Calibri" panose="020F0502020204030204" pitchFamily="34" charset="0"/>
              <a:cs typeface="Calibri" panose="020F0502020204030204" pitchFamily="34" charset="0"/>
            </a:endParaRPr>
          </a:p>
        </p:txBody>
      </p:sp>
      <p:graphicFrame>
        <p:nvGraphicFramePr>
          <p:cNvPr id="4" name="Zástupný symbol pro obsah 5">
            <a:extLst>
              <a:ext uri="{FF2B5EF4-FFF2-40B4-BE49-F238E27FC236}">
                <a16:creationId xmlns:a16="http://schemas.microsoft.com/office/drawing/2014/main" id="{3B41E91A-84B4-91E0-6CE8-6E0BF8FA5B38}"/>
              </a:ext>
            </a:extLst>
          </p:cNvPr>
          <p:cNvGraphicFramePr>
            <a:graphicFrameLocks noGrp="1"/>
          </p:cNvGraphicFramePr>
          <p:nvPr>
            <p:ph idx="1"/>
          </p:nvPr>
        </p:nvGraphicFramePr>
        <p:xfrm>
          <a:off x="1055688" y="1304764"/>
          <a:ext cx="10080625" cy="4574386"/>
        </p:xfrm>
        <a:graphic>
          <a:graphicData uri="http://schemas.openxmlformats.org/drawingml/2006/table">
            <a:tbl>
              <a:tblPr firstRow="1" firstCol="1" bandRow="1">
                <a:tableStyleId>{5C22544A-7EE6-4342-B048-85BDC9FD1C3A}</a:tableStyleId>
              </a:tblPr>
              <a:tblGrid>
                <a:gridCol w="3115830">
                  <a:extLst>
                    <a:ext uri="{9D8B030D-6E8A-4147-A177-3AD203B41FA5}">
                      <a16:colId xmlns:a16="http://schemas.microsoft.com/office/drawing/2014/main" val="20000"/>
                    </a:ext>
                  </a:extLst>
                </a:gridCol>
                <a:gridCol w="6964795">
                  <a:extLst>
                    <a:ext uri="{9D8B030D-6E8A-4147-A177-3AD203B41FA5}">
                      <a16:colId xmlns:a16="http://schemas.microsoft.com/office/drawing/2014/main" val="20001"/>
                    </a:ext>
                  </a:extLst>
                </a:gridCol>
              </a:tblGrid>
              <a:tr h="315505">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Část</a:t>
                      </a:r>
                      <a:endParaRPr lang="cs-CZ" sz="2000" b="1" dirty="0">
                        <a:effectLst/>
                        <a:latin typeface="Calibri" pitchFamily="34" charset="0"/>
                        <a:ea typeface="Calibri"/>
                        <a:cs typeface="Calibri" pitchFamily="34" charset="0"/>
                      </a:endParaRPr>
                    </a:p>
                  </a:txBody>
                  <a:tcPr marL="68573" marR="68573" marT="0" marB="0"/>
                </a:tc>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Co obsahuje?</a:t>
                      </a:r>
                      <a:endParaRPr lang="cs-CZ" sz="2000" b="1" dirty="0">
                        <a:effectLst/>
                        <a:latin typeface="Calibri" pitchFamily="34" charset="0"/>
                        <a:ea typeface="Calibri"/>
                        <a:cs typeface="Calibri" pitchFamily="34" charset="0"/>
                      </a:endParaRPr>
                    </a:p>
                  </a:txBody>
                  <a:tcPr marL="68573" marR="68573" marT="0" marB="0"/>
                </a:tc>
                <a:extLst>
                  <a:ext uri="{0D108BD9-81ED-4DB2-BD59-A6C34878D82A}">
                    <a16:rowId xmlns:a16="http://schemas.microsoft.com/office/drawing/2014/main" val="10000"/>
                  </a:ext>
                </a:extLst>
              </a:tr>
              <a:tr h="404575">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Kontext a účel evaluace</a:t>
                      </a:r>
                      <a:endParaRPr lang="cs-CZ" sz="2000" b="0" dirty="0">
                        <a:effectLst/>
                        <a:latin typeface="Calibri" pitchFamily="34" charset="0"/>
                        <a:ea typeface="Calibri"/>
                        <a:cs typeface="Calibri" pitchFamily="34" charset="0"/>
                      </a:endParaRPr>
                    </a:p>
                  </a:txBody>
                  <a:tcPr marL="68573" marR="68573" marT="0" marB="0"/>
                </a:tc>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Příprava scény, úvod do tématu</a:t>
                      </a:r>
                      <a:endParaRPr lang="cs-CZ" sz="2000" dirty="0">
                        <a:effectLst/>
                        <a:latin typeface="Calibri" pitchFamily="34" charset="0"/>
                        <a:ea typeface="Calibri"/>
                        <a:cs typeface="Calibri" pitchFamily="34" charset="0"/>
                      </a:endParaRPr>
                    </a:p>
                  </a:txBody>
                  <a:tcPr marL="68573" marR="68573" marT="0" marB="0"/>
                </a:tc>
                <a:extLst>
                  <a:ext uri="{0D108BD9-81ED-4DB2-BD59-A6C34878D82A}">
                    <a16:rowId xmlns:a16="http://schemas.microsoft.com/office/drawing/2014/main" val="10001"/>
                  </a:ext>
                </a:extLst>
              </a:tr>
              <a:tr h="631009">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Zaměření</a:t>
                      </a:r>
                      <a:r>
                        <a:rPr lang="cs-CZ" sz="2000" baseline="0" dirty="0">
                          <a:effectLst/>
                          <a:latin typeface="Calibri" panose="020F0502020204030204" pitchFamily="34" charset="0"/>
                          <a:cs typeface="Calibri" panose="020F0502020204030204" pitchFamily="34" charset="0"/>
                        </a:rPr>
                        <a:t> evaluace a evaluační úkoly a otázky</a:t>
                      </a:r>
                      <a:endParaRPr lang="cs-CZ" sz="2000" b="0" dirty="0">
                        <a:effectLst/>
                        <a:latin typeface="Calibri" pitchFamily="34" charset="0"/>
                        <a:ea typeface="Calibri"/>
                        <a:cs typeface="Calibri" pitchFamily="34" charset="0"/>
                      </a:endParaRPr>
                    </a:p>
                  </a:txBody>
                  <a:tcPr marL="68573" marR="6857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dirty="0">
                          <a:effectLst/>
                          <a:latin typeface="Calibri" panose="020F0502020204030204" pitchFamily="34" charset="0"/>
                          <a:cs typeface="Calibri" panose="020F0502020204030204" pitchFamily="34" charset="0"/>
                        </a:rPr>
                        <a:t>Čeho chceme evaluací</a:t>
                      </a:r>
                      <a:r>
                        <a:rPr lang="cs-CZ" sz="2000" baseline="0" dirty="0">
                          <a:effectLst/>
                          <a:latin typeface="Calibri" panose="020F0502020204030204" pitchFamily="34" charset="0"/>
                          <a:cs typeface="Calibri" panose="020F0502020204030204" pitchFamily="34" charset="0"/>
                        </a:rPr>
                        <a:t> dosáhnout, jaké otázky potřebujeme zodpovědět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000" dirty="0">
                          <a:effectLst/>
                          <a:latin typeface="Calibri" panose="020F0502020204030204" pitchFamily="34" charset="0"/>
                          <a:cs typeface="Calibri" panose="020F0502020204030204" pitchFamily="34" charset="0"/>
                        </a:rPr>
                        <a:t>Úvahy nebo</a:t>
                      </a:r>
                      <a:r>
                        <a:rPr lang="cs-CZ" sz="2000" baseline="0" dirty="0">
                          <a:effectLst/>
                          <a:latin typeface="Calibri" panose="020F0502020204030204" pitchFamily="34" charset="0"/>
                          <a:cs typeface="Calibri" panose="020F0502020204030204" pitchFamily="34" charset="0"/>
                        </a:rPr>
                        <a:t> požadavky na metodologii – pokud možno vztažené k jednotlivým úkolům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000" baseline="0" dirty="0">
                          <a:effectLst/>
                          <a:latin typeface="Calibri" panose="020F0502020204030204" pitchFamily="34" charset="0"/>
                          <a:cs typeface="Calibri" panose="020F0502020204030204" pitchFamily="34" charset="0"/>
                        </a:rPr>
                        <a:t>Přehled dat, která (ne)jsou k dispozici</a:t>
                      </a:r>
                      <a:endParaRPr lang="cs-CZ" sz="2000" dirty="0">
                        <a:effectLst/>
                        <a:latin typeface="Calibri" pitchFamily="34" charset="0"/>
                        <a:ea typeface="Calibri"/>
                        <a:cs typeface="Calibri" pitchFamily="34" charset="0"/>
                      </a:endParaRPr>
                    </a:p>
                  </a:txBody>
                  <a:tcPr marL="68573" marR="68573" marT="0" marB="0"/>
                </a:tc>
                <a:extLst>
                  <a:ext uri="{0D108BD9-81ED-4DB2-BD59-A6C34878D82A}">
                    <a16:rowId xmlns:a16="http://schemas.microsoft.com/office/drawing/2014/main" val="10002"/>
                  </a:ext>
                </a:extLst>
              </a:tr>
              <a:tr h="697838">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Harmonogram</a:t>
                      </a:r>
                      <a:r>
                        <a:rPr lang="en-US" sz="2000" dirty="0">
                          <a:effectLst/>
                          <a:latin typeface="Calibri" panose="020F0502020204030204" pitchFamily="34" charset="0"/>
                          <a:cs typeface="Calibri" panose="020F0502020204030204" pitchFamily="34" charset="0"/>
                        </a:rPr>
                        <a:t>, </a:t>
                      </a:r>
                      <a:r>
                        <a:rPr lang="cs-CZ" sz="2000" dirty="0">
                          <a:effectLst/>
                          <a:latin typeface="Calibri" panose="020F0502020204030204" pitchFamily="34" charset="0"/>
                          <a:cs typeface="Calibri" panose="020F0502020204030204" pitchFamily="34" charset="0"/>
                        </a:rPr>
                        <a:t>jednotlivé výstupy</a:t>
                      </a:r>
                      <a:r>
                        <a:rPr lang="en-US" sz="2000" dirty="0">
                          <a:effectLst/>
                          <a:latin typeface="Calibri" panose="020F0502020204030204" pitchFamily="34" charset="0"/>
                          <a:cs typeface="Calibri" panose="020F0502020204030204" pitchFamily="34" charset="0"/>
                        </a:rPr>
                        <a:t>, </a:t>
                      </a:r>
                      <a:r>
                        <a:rPr lang="cs-CZ" sz="2000" dirty="0">
                          <a:effectLst/>
                          <a:latin typeface="Calibri" panose="020F0502020204030204" pitchFamily="34" charset="0"/>
                          <a:cs typeface="Calibri" panose="020F0502020204030204" pitchFamily="34" charset="0"/>
                        </a:rPr>
                        <a:t>řízení kvality</a:t>
                      </a:r>
                      <a:endParaRPr lang="cs-CZ" sz="2000" b="0" dirty="0">
                        <a:effectLst/>
                        <a:latin typeface="Calibri" pitchFamily="34" charset="0"/>
                        <a:ea typeface="Calibri"/>
                        <a:cs typeface="Calibri" pitchFamily="34" charset="0"/>
                      </a:endParaRPr>
                    </a:p>
                  </a:txBody>
                  <a:tcPr marL="68573" marR="68573" marT="0" marB="0"/>
                </a:tc>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Základní praktické</a:t>
                      </a:r>
                      <a:r>
                        <a:rPr lang="cs-CZ" sz="2000" baseline="0" dirty="0">
                          <a:effectLst/>
                          <a:latin typeface="Calibri" panose="020F0502020204030204" pitchFamily="34" charset="0"/>
                          <a:cs typeface="Calibri" panose="020F0502020204030204" pitchFamily="34" charset="0"/>
                        </a:rPr>
                        <a:t> a důležité informace, přehled toho, co má být dodáno.</a:t>
                      </a:r>
                      <a:endParaRPr lang="cs-CZ" sz="2000" dirty="0">
                        <a:effectLst/>
                        <a:latin typeface="Calibri" pitchFamily="34" charset="0"/>
                        <a:ea typeface="Calibri"/>
                        <a:cs typeface="Calibri" pitchFamily="34" charset="0"/>
                      </a:endParaRPr>
                    </a:p>
                  </a:txBody>
                  <a:tcPr marL="68573" marR="68573" marT="0" marB="0"/>
                </a:tc>
                <a:extLst>
                  <a:ext uri="{0D108BD9-81ED-4DB2-BD59-A6C34878D82A}">
                    <a16:rowId xmlns:a16="http://schemas.microsoft.com/office/drawing/2014/main" val="10005"/>
                  </a:ext>
                </a:extLst>
              </a:tr>
              <a:tr h="370450">
                <a:tc>
                  <a:txBody>
                    <a:bodyPr/>
                    <a:lstStyle/>
                    <a:p>
                      <a:pPr>
                        <a:lnSpc>
                          <a:spcPct val="100000"/>
                        </a:lnSpc>
                        <a:spcAft>
                          <a:spcPts val="0"/>
                        </a:spcAft>
                      </a:pPr>
                      <a:r>
                        <a:rPr lang="cs-CZ" sz="2000" dirty="0">
                          <a:latin typeface="Calibri" panose="020F0502020204030204" pitchFamily="34" charset="0"/>
                          <a:cs typeface="Calibri" panose="020F0502020204030204" pitchFamily="34" charset="0"/>
                        </a:rPr>
                        <a:t>Očekávaná hodnota zakázky</a:t>
                      </a:r>
                      <a:endParaRPr lang="cs-CZ" sz="2000" b="0" dirty="0">
                        <a:solidFill>
                          <a:schemeClr val="bg1"/>
                        </a:solidFill>
                        <a:effectLst/>
                        <a:latin typeface="Calibri" pitchFamily="34" charset="0"/>
                        <a:ea typeface="Calibri"/>
                        <a:cs typeface="Calibri" pitchFamily="34" charset="0"/>
                      </a:endParaRPr>
                    </a:p>
                  </a:txBody>
                  <a:tcPr marL="68573" marR="6857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itchFamily="34" charset="0"/>
                          <a:cs typeface="Calibri" pitchFamily="34" charset="0"/>
                        </a:rPr>
                        <a:t>Maximální limit rozpočtu</a:t>
                      </a:r>
                    </a:p>
                  </a:txBody>
                  <a:tcPr marL="68573" marR="68573" marT="0" marB="0"/>
                </a:tc>
                <a:extLst>
                  <a:ext uri="{0D108BD9-81ED-4DB2-BD59-A6C34878D82A}">
                    <a16:rowId xmlns:a16="http://schemas.microsoft.com/office/drawing/2014/main" val="3096432918"/>
                  </a:ext>
                </a:extLst>
              </a:tr>
              <a:tr h="631009">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Kvalifikační a hodnoticí kritéria</a:t>
                      </a:r>
                      <a:endParaRPr lang="cs-CZ" sz="2000" b="0" dirty="0">
                        <a:solidFill>
                          <a:schemeClr val="bg1"/>
                        </a:solidFill>
                        <a:effectLst/>
                        <a:latin typeface="Calibri" pitchFamily="34" charset="0"/>
                        <a:ea typeface="Calibri"/>
                        <a:cs typeface="Calibri" pitchFamily="34" charset="0"/>
                      </a:endParaRPr>
                    </a:p>
                  </a:txBody>
                  <a:tcPr marL="68573" marR="6857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Minimální</a:t>
                      </a:r>
                      <a:r>
                        <a:rPr lang="cs-CZ" sz="2000" baseline="0" dirty="0">
                          <a:latin typeface="Calibri" panose="020F0502020204030204" pitchFamily="34" charset="0"/>
                          <a:cs typeface="Calibri" panose="020F0502020204030204" pitchFamily="34" charset="0"/>
                        </a:rPr>
                        <a:t> požadavky na uchazeče a kritéria, podle kterých bude vybrána nejlepší nabídka</a:t>
                      </a:r>
                      <a:endParaRPr lang="cs-CZ" sz="2000" dirty="0">
                        <a:latin typeface="Calibri" pitchFamily="34" charset="0"/>
                        <a:cs typeface="Calibri" pitchFamily="34" charset="0"/>
                      </a:endParaRPr>
                    </a:p>
                  </a:txBody>
                  <a:tcPr marL="68573" marR="68573" marT="0" marB="0"/>
                </a:tc>
                <a:extLst>
                  <a:ext uri="{0D108BD9-81ED-4DB2-BD59-A6C34878D82A}">
                    <a16:rowId xmlns:a16="http://schemas.microsoft.com/office/drawing/2014/main" val="10006"/>
                  </a:ext>
                </a:extLst>
              </a:tr>
              <a:tr h="631009">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Literatura a zdroje</a:t>
                      </a:r>
                      <a:endParaRPr lang="cs-CZ" sz="2000" b="0" dirty="0">
                        <a:effectLst/>
                        <a:latin typeface="Calibri" pitchFamily="34" charset="0"/>
                        <a:ea typeface="Calibri"/>
                        <a:cs typeface="Calibri" pitchFamily="34" charset="0"/>
                      </a:endParaRPr>
                    </a:p>
                  </a:txBody>
                  <a:tcPr marL="68573" marR="68573" marT="0" marB="0"/>
                </a:tc>
                <a:tc>
                  <a:txBody>
                    <a:bodyPr/>
                    <a:lstStyle/>
                    <a:p>
                      <a:pPr>
                        <a:lnSpc>
                          <a:spcPct val="100000"/>
                        </a:lnSpc>
                        <a:spcAft>
                          <a:spcPts val="0"/>
                        </a:spcAft>
                      </a:pPr>
                      <a:r>
                        <a:rPr lang="cs-CZ" sz="2000" dirty="0">
                          <a:effectLst/>
                          <a:latin typeface="Calibri" panose="020F0502020204030204" pitchFamily="34" charset="0"/>
                          <a:cs typeface="Calibri" panose="020F0502020204030204" pitchFamily="34" charset="0"/>
                        </a:rPr>
                        <a:t>Odkazy na relevantní informace</a:t>
                      </a:r>
                      <a:r>
                        <a:rPr lang="cs-CZ" sz="2000" baseline="0" dirty="0">
                          <a:effectLst/>
                          <a:latin typeface="Calibri" panose="020F0502020204030204" pitchFamily="34" charset="0"/>
                          <a:cs typeface="Calibri" panose="020F0502020204030204" pitchFamily="34" charset="0"/>
                        </a:rPr>
                        <a:t> – o metodologii, o zkoumané intervenci, o souvisejících studiích</a:t>
                      </a:r>
                      <a:endParaRPr lang="cs-CZ" sz="2000" dirty="0">
                        <a:effectLst/>
                        <a:latin typeface="Calibri" pitchFamily="34" charset="0"/>
                        <a:ea typeface="Calibri"/>
                        <a:cs typeface="Calibri" pitchFamily="34" charset="0"/>
                      </a:endParaRPr>
                    </a:p>
                  </a:txBody>
                  <a:tcPr marL="68573" marR="68573" marT="0"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2747628" y="332656"/>
            <a:ext cx="6732414" cy="576548"/>
          </a:xfrm>
          <a:prstGeom prst="rect">
            <a:avLst/>
          </a:prstGeom>
          <a:noFill/>
          <a:ln w="9525">
            <a:noFill/>
            <a:miter lim="800000"/>
            <a:headEnd/>
            <a:tailEnd/>
          </a:ln>
        </p:spPr>
        <p:txBody>
          <a:bodyPr anchor="ctr"/>
          <a:lstStyle/>
          <a:p>
            <a:pPr algn="ctr"/>
            <a:r>
              <a:rPr lang="cs-CZ" sz="3200" b="1" dirty="0">
                <a:solidFill>
                  <a:srgbClr val="262626"/>
                </a:solidFill>
                <a:latin typeface="Calibri" panose="020F0502020204030204" pitchFamily="34" charset="0"/>
                <a:ea typeface="Calibri" panose="020F0502020204030204" pitchFamily="34" charset="0"/>
                <a:cs typeface="Calibri" panose="020F0502020204030204" pitchFamily="34" charset="0"/>
              </a:rPr>
              <a:t>Několik doporučení</a:t>
            </a:r>
          </a:p>
        </p:txBody>
      </p:sp>
      <p:sp>
        <p:nvSpPr>
          <p:cNvPr id="14342" name="Content Placeholder 2"/>
          <p:cNvSpPr>
            <a:spLocks/>
          </p:cNvSpPr>
          <p:nvPr/>
        </p:nvSpPr>
        <p:spPr bwMode="auto">
          <a:xfrm>
            <a:off x="2477431" y="1304764"/>
            <a:ext cx="7272808" cy="4716524"/>
          </a:xfrm>
          <a:prstGeom prst="rect">
            <a:avLst/>
          </a:prstGeom>
          <a:noFill/>
          <a:ln w="9525">
            <a:noFill/>
            <a:miter lim="800000"/>
            <a:headEnd/>
            <a:tailEnd/>
          </a:ln>
        </p:spPr>
        <p:txBody>
          <a:bodyPr/>
          <a:lstStyle/>
          <a:p>
            <a:pPr algn="ctr">
              <a:spcBef>
                <a:spcPct val="40000"/>
              </a:spcBef>
              <a:buClr>
                <a:srgbClr val="336699"/>
              </a:buClr>
            </a:pPr>
            <a:r>
              <a:rPr lang="cs-CZ" sz="2600" b="1" dirty="0">
                <a:solidFill>
                  <a:schemeClr val="tx2"/>
                </a:solidFill>
                <a:latin typeface="Calibri" panose="020F0502020204030204" pitchFamily="34" charset="0"/>
                <a:ea typeface="Calibri" panose="020F0502020204030204" pitchFamily="34" charset="0"/>
                <a:cs typeface="Calibri" panose="020F0502020204030204" pitchFamily="34" charset="0"/>
              </a:rPr>
              <a:t>Neexistuje žádné jedině správné řešení</a:t>
            </a:r>
          </a:p>
          <a:p>
            <a:pPr algn="ctr">
              <a:buClr>
                <a:srgbClr val="336699"/>
              </a:buClr>
            </a:pP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(There is no perfect solution)</a:t>
            </a:r>
          </a:p>
          <a:p>
            <a:pPr algn="ctr">
              <a:spcBef>
                <a:spcPts val="1200"/>
              </a:spcBef>
              <a:buClr>
                <a:srgbClr val="336699"/>
              </a:buClr>
            </a:pPr>
            <a:r>
              <a:rPr lang="cs-CZ" sz="2600" b="1" dirty="0">
                <a:solidFill>
                  <a:schemeClr val="tx2"/>
                </a:solidFill>
                <a:latin typeface="Calibri" panose="020F0502020204030204" pitchFamily="34" charset="0"/>
                <a:ea typeface="Calibri" panose="020F0502020204030204" pitchFamily="34" charset="0"/>
                <a:cs typeface="Calibri" panose="020F0502020204030204" pitchFamily="34" charset="0"/>
              </a:rPr>
              <a:t>Vždy záleží na mnoha faktorech</a:t>
            </a:r>
          </a:p>
          <a:p>
            <a:pPr algn="ctr">
              <a:buClr>
                <a:srgbClr val="336699"/>
              </a:buClr>
            </a:pP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(It depends)</a:t>
            </a:r>
          </a:p>
          <a:p>
            <a:pPr algn="ctr">
              <a:spcBef>
                <a:spcPts val="1200"/>
              </a:spcBef>
              <a:buClr>
                <a:srgbClr val="336699"/>
              </a:buClr>
            </a:pPr>
            <a:r>
              <a:rPr lang="cs-CZ" sz="2600" b="1" dirty="0">
                <a:solidFill>
                  <a:schemeClr val="tx2"/>
                </a:solidFill>
                <a:latin typeface="Calibri" panose="020F0502020204030204" pitchFamily="34" charset="0"/>
                <a:ea typeface="Calibri" panose="020F0502020204030204" pitchFamily="34" charset="0"/>
                <a:cs typeface="Calibri" panose="020F0502020204030204" pitchFamily="34" charset="0"/>
              </a:rPr>
              <a:t>Proč se to děje?</a:t>
            </a:r>
          </a:p>
          <a:p>
            <a:pPr algn="ctr">
              <a:buClr>
                <a:srgbClr val="336699"/>
              </a:buClr>
            </a:pPr>
            <a:r>
              <a:rPr lang="en-US" sz="2600" dirty="0">
                <a:solidFill>
                  <a:schemeClr val="tx2"/>
                </a:solidFill>
                <a:latin typeface="Calibri" panose="020F0502020204030204" pitchFamily="34" charset="0"/>
                <a:ea typeface="Calibri" panose="020F0502020204030204" pitchFamily="34" charset="0"/>
                <a:cs typeface="Calibri" panose="020F0502020204030204" pitchFamily="34" charset="0"/>
              </a:rPr>
              <a:t>(5 WHYs: Why does it happen?)</a:t>
            </a:r>
          </a:p>
          <a:p>
            <a:pPr algn="ctr">
              <a:spcBef>
                <a:spcPts val="1200"/>
              </a:spcBef>
              <a:buClr>
                <a:srgbClr val="336699"/>
              </a:buClr>
            </a:pPr>
            <a:r>
              <a:rPr lang="cs-CZ" sz="2600" b="1" dirty="0">
                <a:solidFill>
                  <a:schemeClr val="tx2"/>
                </a:solidFill>
                <a:latin typeface="Calibri" panose="020F0502020204030204" pitchFamily="34" charset="0"/>
                <a:ea typeface="Calibri" panose="020F0502020204030204" pitchFamily="34" charset="0"/>
                <a:cs typeface="Calibri" panose="020F0502020204030204" pitchFamily="34" charset="0"/>
              </a:rPr>
              <a:t>Korelace neznamená kauzalitu</a:t>
            </a:r>
          </a:p>
          <a:p>
            <a:pPr algn="ctr">
              <a:buClr>
                <a:srgbClr val="336699"/>
              </a:buClr>
            </a:pP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rPr>
              <a:t>https://www.youtube.com/</a:t>
            </a:r>
            <a:r>
              <a:rPr lang="cs-CZ" sz="2400" b="1"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2"/>
              </a:rPr>
              <a:t>watch?v</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rPr>
              <a:t>=</a:t>
            </a:r>
            <a:r>
              <a:rPr lang="cs-CZ" sz="2400" b="1"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2"/>
              </a:rPr>
              <a:t>VMUQSMFGBDo</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p>
          <a:p>
            <a:pPr algn="ctr">
              <a:spcBef>
                <a:spcPts val="1200"/>
              </a:spcBef>
              <a:buClr>
                <a:srgbClr val="336699"/>
              </a:buClr>
            </a:pPr>
            <a:r>
              <a:rPr lang="cs-CZ" sz="2600" b="1" dirty="0">
                <a:solidFill>
                  <a:schemeClr val="tx2"/>
                </a:solidFill>
                <a:latin typeface="Calibri" panose="020F0502020204030204" pitchFamily="34" charset="0"/>
                <a:ea typeface="Calibri" panose="020F0502020204030204" pitchFamily="34" charset="0"/>
                <a:cs typeface="Calibri" panose="020F0502020204030204" pitchFamily="34" charset="0"/>
              </a:rPr>
              <a:t>ale může ji indikovat</a:t>
            </a:r>
          </a:p>
          <a:p>
            <a:pPr algn="ctr">
              <a:buClr>
                <a:srgbClr val="336699"/>
              </a:buClr>
            </a:pP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rPr>
              <a:t>https://www.youtube.com/</a:t>
            </a:r>
            <a:r>
              <a:rPr lang="cs-CZ" sz="2400" b="1"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3"/>
              </a:rPr>
              <a:t>watch?v</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rPr>
              <a:t>=HUti6vGctQM</a:t>
            </a:r>
            <a:r>
              <a:rPr lang="cs-CZ" sz="2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Zástupný symbol pro číslo snímku 1">
            <a:extLst>
              <a:ext uri="{FF2B5EF4-FFF2-40B4-BE49-F238E27FC236}">
                <a16:creationId xmlns:a16="http://schemas.microsoft.com/office/drawing/2014/main" id="{ED53F2D2-5947-9B85-7FC7-744E3CBBB210}"/>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40</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25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fade">
                                      <p:cBhvr>
                                        <p:cTn id="7" dur="500"/>
                                        <p:tgtEl>
                                          <p:spTgt spid="1434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4342">
                                            <p:txEl>
                                              <p:pRg st="1" end="1"/>
                                            </p:txEl>
                                          </p:spTgt>
                                        </p:tgtEl>
                                        <p:attrNameLst>
                                          <p:attrName>style.visibility</p:attrName>
                                        </p:attrNameLst>
                                      </p:cBhvr>
                                      <p:to>
                                        <p:strVal val="visible"/>
                                      </p:to>
                                    </p:set>
                                    <p:animEffect transition="in" filter="fade">
                                      <p:cBhvr>
                                        <p:cTn id="11" dur="750"/>
                                        <p:tgtEl>
                                          <p:spTgt spid="143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42">
                                            <p:txEl>
                                              <p:pRg st="2" end="2"/>
                                            </p:txEl>
                                          </p:spTgt>
                                        </p:tgtEl>
                                        <p:attrNameLst>
                                          <p:attrName>style.visibility</p:attrName>
                                        </p:attrNameLst>
                                      </p:cBhvr>
                                      <p:to>
                                        <p:strVal val="visible"/>
                                      </p:to>
                                    </p:set>
                                    <p:animEffect transition="in" filter="fade">
                                      <p:cBhvr>
                                        <p:cTn id="16" dur="500"/>
                                        <p:tgtEl>
                                          <p:spTgt spid="1434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14342">
                                            <p:txEl>
                                              <p:pRg st="3" end="3"/>
                                            </p:txEl>
                                          </p:spTgt>
                                        </p:tgtEl>
                                        <p:attrNameLst>
                                          <p:attrName>style.visibility</p:attrName>
                                        </p:attrNameLst>
                                      </p:cBhvr>
                                      <p:to>
                                        <p:strVal val="visible"/>
                                      </p:to>
                                    </p:set>
                                    <p:animEffect transition="in" filter="fade">
                                      <p:cBhvr>
                                        <p:cTn id="20" dur="750"/>
                                        <p:tgtEl>
                                          <p:spTgt spid="1434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42">
                                            <p:txEl>
                                              <p:pRg st="4" end="4"/>
                                            </p:txEl>
                                          </p:spTgt>
                                        </p:tgtEl>
                                        <p:attrNameLst>
                                          <p:attrName>style.visibility</p:attrName>
                                        </p:attrNameLst>
                                      </p:cBhvr>
                                      <p:to>
                                        <p:strVal val="visible"/>
                                      </p:to>
                                    </p:set>
                                    <p:animEffect transition="in" filter="fade">
                                      <p:cBhvr>
                                        <p:cTn id="25" dur="500"/>
                                        <p:tgtEl>
                                          <p:spTgt spid="14342">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250"/>
                                  </p:stCondLst>
                                  <p:childTnLst>
                                    <p:set>
                                      <p:cBhvr>
                                        <p:cTn id="28" dur="1" fill="hold">
                                          <p:stCondLst>
                                            <p:cond delay="0"/>
                                          </p:stCondLst>
                                        </p:cTn>
                                        <p:tgtEl>
                                          <p:spTgt spid="14342">
                                            <p:txEl>
                                              <p:pRg st="5" end="5"/>
                                            </p:txEl>
                                          </p:spTgt>
                                        </p:tgtEl>
                                        <p:attrNameLst>
                                          <p:attrName>style.visibility</p:attrName>
                                        </p:attrNameLst>
                                      </p:cBhvr>
                                      <p:to>
                                        <p:strVal val="visible"/>
                                      </p:to>
                                    </p:set>
                                    <p:animEffect transition="in" filter="fade">
                                      <p:cBhvr>
                                        <p:cTn id="29" dur="750"/>
                                        <p:tgtEl>
                                          <p:spTgt spid="1434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342">
                                            <p:txEl>
                                              <p:pRg st="6" end="6"/>
                                            </p:txEl>
                                          </p:spTgt>
                                        </p:tgtEl>
                                        <p:attrNameLst>
                                          <p:attrName>style.visibility</p:attrName>
                                        </p:attrNameLst>
                                      </p:cBhvr>
                                      <p:to>
                                        <p:strVal val="visible"/>
                                      </p:to>
                                    </p:set>
                                    <p:animEffect transition="in" filter="fade">
                                      <p:cBhvr>
                                        <p:cTn id="34" dur="500"/>
                                        <p:tgtEl>
                                          <p:spTgt spid="14342">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250"/>
                                  </p:stCondLst>
                                  <p:childTnLst>
                                    <p:set>
                                      <p:cBhvr>
                                        <p:cTn id="37" dur="1" fill="hold">
                                          <p:stCondLst>
                                            <p:cond delay="0"/>
                                          </p:stCondLst>
                                        </p:cTn>
                                        <p:tgtEl>
                                          <p:spTgt spid="14342">
                                            <p:txEl>
                                              <p:pRg st="7" end="7"/>
                                            </p:txEl>
                                          </p:spTgt>
                                        </p:tgtEl>
                                        <p:attrNameLst>
                                          <p:attrName>style.visibility</p:attrName>
                                        </p:attrNameLst>
                                      </p:cBhvr>
                                      <p:to>
                                        <p:strVal val="visible"/>
                                      </p:to>
                                    </p:set>
                                    <p:animEffect transition="in" filter="fade">
                                      <p:cBhvr>
                                        <p:cTn id="38" dur="750"/>
                                        <p:tgtEl>
                                          <p:spTgt spid="1434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342">
                                            <p:txEl>
                                              <p:pRg st="8" end="8"/>
                                            </p:txEl>
                                          </p:spTgt>
                                        </p:tgtEl>
                                        <p:attrNameLst>
                                          <p:attrName>style.visibility</p:attrName>
                                        </p:attrNameLst>
                                      </p:cBhvr>
                                      <p:to>
                                        <p:strVal val="visible"/>
                                      </p:to>
                                    </p:set>
                                    <p:animEffect transition="in" filter="fade">
                                      <p:cBhvr>
                                        <p:cTn id="43" dur="500"/>
                                        <p:tgtEl>
                                          <p:spTgt spid="14342">
                                            <p:txEl>
                                              <p:pRg st="8" end="8"/>
                                            </p:txEl>
                                          </p:spTgt>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14342">
                                            <p:txEl>
                                              <p:pRg st="9" end="9"/>
                                            </p:txEl>
                                          </p:spTgt>
                                        </p:tgtEl>
                                        <p:attrNameLst>
                                          <p:attrName>style.visibility</p:attrName>
                                        </p:attrNameLst>
                                      </p:cBhvr>
                                      <p:to>
                                        <p:strVal val="visible"/>
                                      </p:to>
                                    </p:set>
                                    <p:animEffect transition="in" filter="fade">
                                      <p:cBhvr>
                                        <p:cTn id="47" dur="750"/>
                                        <p:tgtEl>
                                          <p:spTgt spid="143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a:xfrm>
            <a:off x="1057840" y="533399"/>
            <a:ext cx="11134160" cy="684076"/>
          </a:xfrm>
        </p:spPr>
        <p:txBody>
          <a:bodyPr/>
          <a:lstStyle/>
          <a:p>
            <a:pPr lvl="0"/>
            <a:r>
              <a:rPr lang="cs-CZ" sz="3600" b="1">
                <a:latin typeface="Calibri" panose="020F0502020204030204" pitchFamily="34" charset="0"/>
                <a:cs typeface="Calibri" panose="020F0502020204030204" pitchFamily="34" charset="0"/>
              </a:rPr>
              <a:t>Spolupráce s evaluátory</a:t>
            </a:r>
          </a:p>
        </p:txBody>
      </p:sp>
      <p:sp>
        <p:nvSpPr>
          <p:cNvPr id="68611" name="Zástupný symbol pro obsah 2"/>
          <p:cNvSpPr>
            <a:spLocks noGrp="1"/>
          </p:cNvSpPr>
          <p:nvPr>
            <p:ph idx="1"/>
          </p:nvPr>
        </p:nvSpPr>
        <p:spPr>
          <a:xfrm>
            <a:off x="1055687" y="1471799"/>
            <a:ext cx="10080625" cy="4624387"/>
          </a:xfrm>
        </p:spPr>
        <p:txBody>
          <a:bodyPr>
            <a:normAutofit fontScale="92500"/>
          </a:bodyPr>
          <a:lstStyle/>
          <a:p>
            <a:r>
              <a:rPr lang="cs-CZ" sz="2600" dirty="0">
                <a:latin typeface="Calibri" panose="020F0502020204030204" pitchFamily="34" charset="0"/>
                <a:cs typeface="Calibri" panose="020F0502020204030204" pitchFamily="34" charset="0"/>
              </a:rPr>
              <a:t>Chtějte zprávu nebo jiný výstup, pouze pokud k tomu máte dobré důvody</a:t>
            </a:r>
            <a:r>
              <a:rPr lang="en-GB" sz="2600" dirty="0">
                <a:latin typeface="Calibri" panose="020F0502020204030204" pitchFamily="34" charset="0"/>
                <a:cs typeface="Calibri" panose="020F0502020204030204" pitchFamily="34" charset="0"/>
              </a:rPr>
              <a:t>.</a:t>
            </a:r>
            <a:endParaRPr lang="cs-CZ" sz="2600" dirty="0">
              <a:latin typeface="Calibri" panose="020F0502020204030204" pitchFamily="34" charset="0"/>
              <a:cs typeface="Calibri" panose="020F0502020204030204" pitchFamily="34" charset="0"/>
            </a:endParaRPr>
          </a:p>
          <a:p>
            <a:r>
              <a:rPr lang="cs-CZ" sz="2600" dirty="0">
                <a:latin typeface="Calibri" panose="020F0502020204030204" pitchFamily="34" charset="0"/>
                <a:cs typeface="Calibri" panose="020F0502020204030204" pitchFamily="34" charset="0"/>
              </a:rPr>
              <a:t>Abyste měli přehled, co se děje, osobní zapojení je často lepší než psaní a čtení zpráv. K tomu mohou být dobré pravidelné nebo </a:t>
            </a:r>
            <a:r>
              <a:rPr lang="en-GB" sz="2600" dirty="0">
                <a:latin typeface="Calibri" panose="020F0502020204030204" pitchFamily="34" charset="0"/>
                <a:cs typeface="Calibri" panose="020F0502020204030204" pitchFamily="34" charset="0"/>
              </a:rPr>
              <a:t>ad-hoc </a:t>
            </a:r>
            <a:r>
              <a:rPr lang="cs-CZ" sz="2600" dirty="0">
                <a:latin typeface="Calibri" panose="020F0502020204030204" pitchFamily="34" charset="0"/>
                <a:cs typeface="Calibri" panose="020F0502020204030204" pitchFamily="34" charset="0"/>
              </a:rPr>
              <a:t>schůzky, nebo ještě lépe volba práce ve smíšeném týmu.</a:t>
            </a:r>
          </a:p>
          <a:p>
            <a:r>
              <a:rPr lang="cs-CZ" sz="2600" dirty="0">
                <a:latin typeface="Calibri" panose="020F0502020204030204" pitchFamily="34" charset="0"/>
                <a:cs typeface="Calibri" panose="020F0502020204030204" pitchFamily="34" charset="0"/>
              </a:rPr>
              <a:t>Nejlepší evaluace vznikají tam, kde obě strany (jak interní, tak externí evaluátoři) mají pocit, že skutečně pracují na společném díle. </a:t>
            </a:r>
          </a:p>
          <a:p>
            <a:pPr marL="0" indent="0">
              <a:buNone/>
            </a:pPr>
            <a:endParaRPr lang="cs-CZ" sz="1500" b="1" dirty="0">
              <a:latin typeface="Calibri" panose="020F0502020204030204" pitchFamily="34" charset="0"/>
              <a:cs typeface="Calibri" panose="020F0502020204030204" pitchFamily="34" charset="0"/>
            </a:endParaRPr>
          </a:p>
          <a:p>
            <a:pPr marL="0" indent="0">
              <a:buNone/>
            </a:pPr>
            <a:r>
              <a:rPr lang="cs-CZ" sz="2800" b="1" dirty="0">
                <a:latin typeface="Calibri" panose="020F0502020204030204" pitchFamily="34" charset="0"/>
                <a:cs typeface="Calibri" panose="020F0502020204030204" pitchFamily="34" charset="0"/>
              </a:rPr>
              <a:t>Před zadáním</a:t>
            </a:r>
            <a:endParaRPr lang="cs-CZ" sz="2800" dirty="0">
              <a:latin typeface="Calibri" panose="020F0502020204030204" pitchFamily="34" charset="0"/>
              <a:cs typeface="Calibri" panose="020F0502020204030204" pitchFamily="34" charset="0"/>
            </a:endParaRPr>
          </a:p>
          <a:p>
            <a:r>
              <a:rPr lang="cs-CZ" sz="2600" dirty="0">
                <a:latin typeface="Calibri" panose="020F0502020204030204" pitchFamily="34" charset="0"/>
                <a:cs typeface="Calibri" panose="020F0502020204030204" pitchFamily="34" charset="0"/>
              </a:rPr>
              <a:t>Ujasněte si, jak budete externí evaluaci řídit (závisí to na vašich kapacitách).</a:t>
            </a:r>
          </a:p>
          <a:p>
            <a:r>
              <a:rPr lang="cs-CZ" sz="2600" dirty="0">
                <a:latin typeface="Calibri" panose="020F0502020204030204" pitchFamily="34" charset="0"/>
                <a:cs typeface="Calibri" panose="020F0502020204030204" pitchFamily="34" charset="0"/>
              </a:rPr>
              <a:t>Popište to v </a:t>
            </a:r>
            <a:r>
              <a:rPr lang="cs-CZ" sz="2600" dirty="0" err="1">
                <a:latin typeface="Calibri" panose="020F0502020204030204" pitchFamily="34" charset="0"/>
                <a:cs typeface="Calibri" panose="020F0502020204030204" pitchFamily="34" charset="0"/>
              </a:rPr>
              <a:t>zadávačce</a:t>
            </a:r>
            <a:r>
              <a:rPr lang="cs-CZ" sz="2600" dirty="0">
                <a:latin typeface="Calibri" panose="020F0502020204030204" pitchFamily="34" charset="0"/>
                <a:cs typeface="Calibri" panose="020F0502020204030204" pitchFamily="34" charset="0"/>
              </a:rPr>
              <a:t> (chcete, aby vás evaluátor co nejméně zatěžoval nebo chcete se na výzkumu aktivně podílet a chodit třeba i do terénu?)</a:t>
            </a:r>
          </a:p>
        </p:txBody>
      </p:sp>
      <p:sp>
        <p:nvSpPr>
          <p:cNvPr id="2" name="Zástupný symbol pro číslo snímku 1">
            <a:extLst>
              <a:ext uri="{FF2B5EF4-FFF2-40B4-BE49-F238E27FC236}">
                <a16:creationId xmlns:a16="http://schemas.microsoft.com/office/drawing/2014/main" id="{959D08FF-B47F-AA82-17E2-625F2DC075EB}"/>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41</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1057840" y="692696"/>
            <a:ext cx="11134160" cy="684076"/>
          </a:xfrm>
        </p:spPr>
        <p:txBody>
          <a:bodyPr/>
          <a:lstStyle/>
          <a:p>
            <a:r>
              <a:rPr lang="cs-CZ" sz="3600" b="1" dirty="0">
                <a:latin typeface="Calibri" panose="020F0502020204030204" pitchFamily="34" charset="0"/>
                <a:cs typeface="Calibri" panose="020F0502020204030204" pitchFamily="34" charset="0"/>
              </a:rPr>
              <a:t>Co nejčastěji potřebuje evaluátor:</a:t>
            </a:r>
          </a:p>
        </p:txBody>
      </p:sp>
      <p:sp>
        <p:nvSpPr>
          <p:cNvPr id="69635" name="Zástupný symbol pro obsah 2"/>
          <p:cNvSpPr>
            <a:spLocks noGrp="1"/>
          </p:cNvSpPr>
          <p:nvPr>
            <p:ph idx="1"/>
          </p:nvPr>
        </p:nvSpPr>
        <p:spPr>
          <a:xfrm>
            <a:off x="1057839" y="1700214"/>
            <a:ext cx="10078473" cy="4285069"/>
          </a:xfrm>
        </p:spPr>
        <p:txBody>
          <a:bodyPr>
            <a:normAutofit/>
          </a:bodyPr>
          <a:lstStyle/>
          <a:p>
            <a:pPr marL="0" indent="0">
              <a:buNone/>
            </a:pPr>
            <a:endParaRPr lang="cs-CZ" sz="2800" dirty="0">
              <a:latin typeface="Calibri" panose="020F0502020204030204" pitchFamily="34" charset="0"/>
              <a:cs typeface="Calibri" panose="020F0502020204030204" pitchFamily="34" charset="0"/>
            </a:endParaRPr>
          </a:p>
          <a:p>
            <a:r>
              <a:rPr lang="cs-CZ" sz="2800" dirty="0">
                <a:latin typeface="Calibri" panose="020F0502020204030204" pitchFamily="34" charset="0"/>
                <a:cs typeface="Calibri" panose="020F0502020204030204" pitchFamily="34" charset="0"/>
              </a:rPr>
              <a:t>Interní informace: Detaily o intervenci a jak je organizovaná.</a:t>
            </a:r>
          </a:p>
          <a:p>
            <a:r>
              <a:rPr lang="cs-CZ" sz="2800" dirty="0">
                <a:latin typeface="Calibri" panose="020F0502020204030204" pitchFamily="34" charset="0"/>
                <a:cs typeface="Calibri" panose="020F0502020204030204" pitchFamily="34" charset="0"/>
              </a:rPr>
              <a:t>Zprostředkování kontaktu: Řada respondenti často budou lépe reagovat na žádost o rozhovor od zadavatele než od (neznámého) evaluátora.</a:t>
            </a:r>
          </a:p>
          <a:p>
            <a:r>
              <a:rPr lang="cs-CZ" sz="2800" dirty="0">
                <a:latin typeface="Calibri" panose="020F0502020204030204" pitchFamily="34" charset="0"/>
                <a:cs typeface="Calibri" panose="020F0502020204030204" pitchFamily="34" charset="0"/>
              </a:rPr>
              <a:t>Vyjasňování nesrovnalostí: Evaluátor často objeví nejasnosti nebo nekonzistence v datech, která jste mu poskytli.</a:t>
            </a:r>
          </a:p>
          <a:p>
            <a:r>
              <a:rPr lang="cs-CZ" sz="2800" dirty="0">
                <a:latin typeface="Calibri" panose="020F0502020204030204" pitchFamily="34" charset="0"/>
                <a:cs typeface="Calibri" panose="020F0502020204030204" pitchFamily="34" charset="0"/>
              </a:rPr>
              <a:t>Konzultovat alternativní postupy: Někdy se původní plány ukáží jako neproveditelné, potřeba je pak rychle vymyslet plán B.</a:t>
            </a:r>
          </a:p>
          <a:p>
            <a:endParaRPr lang="en-GB" dirty="0"/>
          </a:p>
        </p:txBody>
      </p:sp>
      <p:sp>
        <p:nvSpPr>
          <p:cNvPr id="2" name="Zástupný symbol pro číslo snímku 1">
            <a:extLst>
              <a:ext uri="{FF2B5EF4-FFF2-40B4-BE49-F238E27FC236}">
                <a16:creationId xmlns:a16="http://schemas.microsoft.com/office/drawing/2014/main" id="{376842AC-0481-D504-5379-F6AB6A132144}"/>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42</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55687" y="440668"/>
            <a:ext cx="9287303" cy="612068"/>
          </a:xfrm>
        </p:spPr>
        <p:txBody>
          <a:bodyPr anchor="t"/>
          <a:lstStyle/>
          <a:p>
            <a:r>
              <a:rPr lang="cs-CZ" sz="3600" b="1" dirty="0"/>
              <a:t>Obvyklé dokumenty v rámci evaluační zakázky</a:t>
            </a:r>
            <a:endParaRPr lang="en-GB" sz="3600" b="1" dirty="0"/>
          </a:p>
        </p:txBody>
      </p:sp>
      <p:sp>
        <p:nvSpPr>
          <p:cNvPr id="2" name="Zástupný symbol pro číslo snímku 1">
            <a:extLst>
              <a:ext uri="{FF2B5EF4-FFF2-40B4-BE49-F238E27FC236}">
                <a16:creationId xmlns:a16="http://schemas.microsoft.com/office/drawing/2014/main" id="{D75D9BA2-BECF-A36F-30D0-634AEB5ABEFD}"/>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43</a:t>
            </a:fld>
            <a:endParaRPr lang="cs-CZ" sz="1200" b="1" dirty="0">
              <a:latin typeface="Calibri" panose="020F0502020204030204" pitchFamily="34" charset="0"/>
              <a:cs typeface="Calibri" panose="020F0502020204030204" pitchFamily="34" charset="0"/>
            </a:endParaRPr>
          </a:p>
        </p:txBody>
      </p:sp>
      <p:graphicFrame>
        <p:nvGraphicFramePr>
          <p:cNvPr id="3" name="Tabulka 2">
            <a:extLst>
              <a:ext uri="{FF2B5EF4-FFF2-40B4-BE49-F238E27FC236}">
                <a16:creationId xmlns:a16="http://schemas.microsoft.com/office/drawing/2014/main" id="{6474396F-CAC4-21A6-839E-F1106E395221}"/>
              </a:ext>
            </a:extLst>
          </p:cNvPr>
          <p:cNvGraphicFramePr>
            <a:graphicFrameLocks noGrp="1"/>
          </p:cNvGraphicFramePr>
          <p:nvPr/>
        </p:nvGraphicFramePr>
        <p:xfrm>
          <a:off x="1055687" y="1195670"/>
          <a:ext cx="10080625" cy="5334000"/>
        </p:xfrm>
        <a:graphic>
          <a:graphicData uri="http://schemas.openxmlformats.org/drawingml/2006/table">
            <a:tbl>
              <a:tblPr firstRow="1" bandRow="1">
                <a:tableStyleId>{5C22544A-7EE6-4342-B048-85BDC9FD1C3A}</a:tableStyleId>
              </a:tblPr>
              <a:tblGrid>
                <a:gridCol w="2700053">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4500252">
                  <a:extLst>
                    <a:ext uri="{9D8B030D-6E8A-4147-A177-3AD203B41FA5}">
                      <a16:colId xmlns:a16="http://schemas.microsoft.com/office/drawing/2014/main" val="20002"/>
                    </a:ext>
                  </a:extLst>
                </a:gridCol>
              </a:tblGrid>
              <a:tr h="235151">
                <a:tc>
                  <a:txBody>
                    <a:bodyPr/>
                    <a:lstStyle/>
                    <a:p>
                      <a:r>
                        <a:rPr lang="cs-CZ" sz="2200" dirty="0">
                          <a:latin typeface="Calibri" pitchFamily="34" charset="0"/>
                          <a:cs typeface="Calibri" pitchFamily="34" charset="0"/>
                        </a:rPr>
                        <a:t>Dokument</a:t>
                      </a:r>
                      <a:endParaRPr lang="en-GB" sz="2200" dirty="0">
                        <a:latin typeface="Calibri" pitchFamily="34" charset="0"/>
                        <a:cs typeface="Calibri" pitchFamily="34" charset="0"/>
                      </a:endParaRPr>
                    </a:p>
                  </a:txBody>
                  <a:tcPr/>
                </a:tc>
                <a:tc>
                  <a:txBody>
                    <a:bodyPr/>
                    <a:lstStyle/>
                    <a:p>
                      <a:r>
                        <a:rPr lang="cs-CZ" sz="2200" dirty="0">
                          <a:latin typeface="Calibri" pitchFamily="34" charset="0"/>
                          <a:cs typeface="Calibri" pitchFamily="34" charset="0"/>
                        </a:rPr>
                        <a:t>Účel</a:t>
                      </a:r>
                      <a:endParaRPr lang="en-GB" sz="2200" dirty="0">
                        <a:latin typeface="Calibri" pitchFamily="34" charset="0"/>
                        <a:cs typeface="Calibri" pitchFamily="34" charset="0"/>
                      </a:endParaRPr>
                    </a:p>
                  </a:txBody>
                  <a:tcPr/>
                </a:tc>
                <a:tc>
                  <a:txBody>
                    <a:bodyPr/>
                    <a:lstStyle/>
                    <a:p>
                      <a:r>
                        <a:rPr lang="cs-CZ" sz="2200" dirty="0">
                          <a:latin typeface="Calibri" pitchFamily="34" charset="0"/>
                          <a:cs typeface="Calibri" pitchFamily="34" charset="0"/>
                        </a:rPr>
                        <a:t>Poznámky</a:t>
                      </a:r>
                      <a:endParaRPr lang="en-GB" sz="2200"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a:txBody>
                    <a:bodyPr/>
                    <a:lstStyle/>
                    <a:p>
                      <a:r>
                        <a:rPr lang="cs-CZ" sz="2200" dirty="0">
                          <a:latin typeface="Calibri" pitchFamily="34" charset="0"/>
                          <a:cs typeface="Calibri" pitchFamily="34" charset="0"/>
                        </a:rPr>
                        <a:t>Poptávka / Zadávací dokumentace</a:t>
                      </a:r>
                    </a:p>
                  </a:txBody>
                  <a:tcPr/>
                </a:tc>
                <a:tc>
                  <a:txBody>
                    <a:bodyPr/>
                    <a:lstStyle/>
                    <a:p>
                      <a:r>
                        <a:rPr lang="cs-CZ" sz="2200" dirty="0">
                          <a:latin typeface="Calibri" pitchFamily="34" charset="0"/>
                          <a:cs typeface="Calibri" pitchFamily="34" charset="0"/>
                        </a:rPr>
                        <a:t>Formulace mandátu, první krok v designu</a:t>
                      </a:r>
                      <a:endParaRPr lang="en-GB" sz="2200" dirty="0">
                        <a:latin typeface="Calibri" pitchFamily="34" charset="0"/>
                        <a:cs typeface="Calibri" pitchFamily="34" charset="0"/>
                      </a:endParaRPr>
                    </a:p>
                  </a:txBody>
                  <a:tcPr/>
                </a:tc>
                <a:tc>
                  <a:txBody>
                    <a:bodyPr/>
                    <a:lstStyle/>
                    <a:p>
                      <a:endParaRPr lang="en-GB" sz="2200">
                        <a:latin typeface="Calibri" pitchFamily="34" charset="0"/>
                        <a:cs typeface="Calibri"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latin typeface="Calibri" pitchFamily="34" charset="0"/>
                          <a:cs typeface="Calibri" pitchFamily="34" charset="0"/>
                        </a:rPr>
                        <a:t>Nabídka</a:t>
                      </a:r>
                    </a:p>
                  </a:txBody>
                  <a:tcPr/>
                </a:tc>
                <a:tc>
                  <a:txBody>
                    <a:bodyPr/>
                    <a:lstStyle/>
                    <a:p>
                      <a:r>
                        <a:rPr lang="cs-CZ" sz="2200" dirty="0">
                          <a:latin typeface="Calibri" pitchFamily="34" charset="0"/>
                          <a:cs typeface="Calibri" pitchFamily="34" charset="0"/>
                        </a:rPr>
                        <a:t>Výběr řešení a řešitele, krok v designu</a:t>
                      </a:r>
                      <a:endParaRPr lang="en-GB" sz="2200" dirty="0">
                        <a:latin typeface="Calibri" pitchFamily="34" charset="0"/>
                        <a:cs typeface="Calibri" pitchFamily="34" charset="0"/>
                      </a:endParaRPr>
                    </a:p>
                  </a:txBody>
                  <a:tcPr/>
                </a:tc>
                <a:tc>
                  <a:txBody>
                    <a:bodyPr/>
                    <a:lstStyle/>
                    <a:p>
                      <a:r>
                        <a:rPr lang="cs-CZ" sz="2200" dirty="0">
                          <a:latin typeface="Calibri" pitchFamily="34" charset="0"/>
                          <a:cs typeface="Calibri" pitchFamily="34" charset="0"/>
                        </a:rPr>
                        <a:t>Často (zbytečně) je již do značné míry vstupní zprávou</a:t>
                      </a:r>
                      <a:endParaRPr lang="en-GB" sz="2200" dirty="0">
                        <a:latin typeface="Calibri" pitchFamily="34" charset="0"/>
                        <a:cs typeface="Calibri"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latin typeface="Calibri" pitchFamily="34" charset="0"/>
                          <a:cs typeface="Calibri" pitchFamily="34" charset="0"/>
                        </a:rPr>
                        <a:t>Vstupní zpráva</a:t>
                      </a:r>
                    </a:p>
                  </a:txBody>
                  <a:tcPr/>
                </a:tc>
                <a:tc>
                  <a:txBody>
                    <a:bodyPr/>
                    <a:lstStyle/>
                    <a:p>
                      <a:r>
                        <a:rPr lang="cs-CZ" sz="2200" dirty="0">
                          <a:latin typeface="Calibri" pitchFamily="34" charset="0"/>
                          <a:cs typeface="Calibri" pitchFamily="34" charset="0"/>
                        </a:rPr>
                        <a:t>Odsouhlasení designu</a:t>
                      </a:r>
                      <a:endParaRPr lang="en-GB" sz="2200" dirty="0">
                        <a:latin typeface="Calibri" pitchFamily="34" charset="0"/>
                        <a:cs typeface="Calibri" pitchFamily="34" charset="0"/>
                      </a:endParaRPr>
                    </a:p>
                  </a:txBody>
                  <a:tcPr/>
                </a:tc>
                <a:tc>
                  <a:txBody>
                    <a:bodyPr/>
                    <a:lstStyle/>
                    <a:p>
                      <a:endParaRPr lang="en-GB" sz="2200" dirty="0">
                        <a:latin typeface="Calibri" pitchFamily="34" charset="0"/>
                        <a:cs typeface="Calibri"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latin typeface="Calibri" pitchFamily="34" charset="0"/>
                          <a:cs typeface="Calibri" pitchFamily="34" charset="0"/>
                        </a:rPr>
                        <a:t>Průběžné zprávy</a:t>
                      </a:r>
                    </a:p>
                  </a:txBody>
                  <a:tcPr/>
                </a:tc>
                <a:tc>
                  <a:txBody>
                    <a:bodyPr/>
                    <a:lstStyle/>
                    <a:p>
                      <a:r>
                        <a:rPr lang="cs-CZ" sz="2200" dirty="0">
                          <a:latin typeface="Calibri" pitchFamily="34" charset="0"/>
                          <a:cs typeface="Calibri" pitchFamily="34" charset="0"/>
                        </a:rPr>
                        <a:t>Shrnutí</a:t>
                      </a:r>
                      <a:r>
                        <a:rPr lang="cs-CZ" sz="2200" baseline="0" dirty="0">
                          <a:latin typeface="Calibri" pitchFamily="34" charset="0"/>
                          <a:cs typeface="Calibri" pitchFamily="34" charset="0"/>
                        </a:rPr>
                        <a:t> postupných kroků</a:t>
                      </a:r>
                      <a:endParaRPr lang="en-GB" sz="2200" dirty="0">
                        <a:latin typeface="Calibri" pitchFamily="34" charset="0"/>
                        <a:cs typeface="Calibri" pitchFamily="34" charset="0"/>
                      </a:endParaRPr>
                    </a:p>
                  </a:txBody>
                  <a:tcPr/>
                </a:tc>
                <a:tc rowSpan="2">
                  <a:txBody>
                    <a:bodyPr/>
                    <a:lstStyle/>
                    <a:p>
                      <a:r>
                        <a:rPr lang="cs-CZ" sz="2200" dirty="0">
                          <a:latin typeface="Calibri" pitchFamily="34" charset="0"/>
                          <a:cs typeface="Calibri" pitchFamily="34" charset="0"/>
                        </a:rPr>
                        <a:t>Není nutné, pokud je</a:t>
                      </a:r>
                      <a:r>
                        <a:rPr lang="cs-CZ" sz="2200" baseline="0" dirty="0">
                          <a:latin typeface="Calibri" pitchFamily="34" charset="0"/>
                          <a:cs typeface="Calibri" pitchFamily="34" charset="0"/>
                        </a:rPr>
                        <a:t> úzká spolupráce mezi zadavatelem a dodavatelem, nebo u krátkých evaluací. Užitečné může být např. průběžnou zprávu nahradit presentací/workshopem</a:t>
                      </a:r>
                      <a:endParaRPr lang="en-GB" sz="2200" dirty="0">
                        <a:latin typeface="Calibri" pitchFamily="34" charset="0"/>
                        <a:cs typeface="Calibri" pitchFamily="34"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err="1">
                          <a:latin typeface="Calibri" pitchFamily="34" charset="0"/>
                          <a:cs typeface="Calibri" pitchFamily="34" charset="0"/>
                        </a:rPr>
                        <a:t>Flashreporty</a:t>
                      </a:r>
                      <a:endParaRPr lang="cs-CZ" sz="2200" dirty="0">
                        <a:latin typeface="Calibri" pitchFamily="34" charset="0"/>
                        <a:cs typeface="Calibri" pitchFamily="34" charset="0"/>
                      </a:endParaRPr>
                    </a:p>
                  </a:txBody>
                  <a:tcPr/>
                </a:tc>
                <a:tc>
                  <a:txBody>
                    <a:bodyPr/>
                    <a:lstStyle/>
                    <a:p>
                      <a:r>
                        <a:rPr lang="cs-CZ" sz="2200" dirty="0">
                          <a:latin typeface="Calibri" pitchFamily="34" charset="0"/>
                          <a:cs typeface="Calibri" pitchFamily="34" charset="0"/>
                        </a:rPr>
                        <a:t>Stručné </a:t>
                      </a:r>
                      <a:r>
                        <a:rPr lang="cs-CZ" sz="2200" dirty="0" err="1">
                          <a:latin typeface="Calibri" pitchFamily="34" charset="0"/>
                          <a:cs typeface="Calibri" pitchFamily="34" charset="0"/>
                        </a:rPr>
                        <a:t>info</a:t>
                      </a:r>
                      <a:r>
                        <a:rPr lang="cs-CZ" sz="2200" baseline="0" dirty="0">
                          <a:latin typeface="Calibri" pitchFamily="34" charset="0"/>
                          <a:cs typeface="Calibri" pitchFamily="34" charset="0"/>
                        </a:rPr>
                        <a:t> o stavu</a:t>
                      </a:r>
                      <a:endParaRPr lang="en-GB" sz="2200" dirty="0">
                        <a:latin typeface="Calibri" pitchFamily="34" charset="0"/>
                        <a:cs typeface="Calibri" pitchFamily="34" charset="0"/>
                      </a:endParaRPr>
                    </a:p>
                  </a:txBody>
                  <a:tcPr/>
                </a:tc>
                <a:tc vMerge="1">
                  <a:txBody>
                    <a:bodyPr/>
                    <a:lstStyle/>
                    <a:p>
                      <a:endParaRPr lang="en-GB" sz="2400" dirty="0">
                        <a:latin typeface="Calibri" pitchFamily="34" charset="0"/>
                        <a:cs typeface="Calibri" pitchFamily="34" charset="0"/>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latin typeface="Calibri" pitchFamily="34" charset="0"/>
                          <a:cs typeface="Calibri" pitchFamily="34" charset="0"/>
                        </a:rPr>
                        <a:t>Závěrečná zpráva</a:t>
                      </a:r>
                    </a:p>
                  </a:txBody>
                  <a:tcPr/>
                </a:tc>
                <a:tc>
                  <a:txBody>
                    <a:bodyPr/>
                    <a:lstStyle/>
                    <a:p>
                      <a:r>
                        <a:rPr lang="cs-CZ" sz="2200" dirty="0">
                          <a:latin typeface="Calibri" pitchFamily="34" charset="0"/>
                          <a:cs typeface="Calibri" pitchFamily="34" charset="0"/>
                        </a:rPr>
                        <a:t>Ucelený výstup</a:t>
                      </a:r>
                      <a:endParaRPr lang="en-GB" sz="2200" dirty="0">
                        <a:latin typeface="Calibri" pitchFamily="34" charset="0"/>
                        <a:cs typeface="Calibri" pitchFamily="34" charset="0"/>
                      </a:endParaRPr>
                    </a:p>
                  </a:txBody>
                  <a:tcPr/>
                </a:tc>
                <a:tc>
                  <a:txBody>
                    <a:bodyPr/>
                    <a:lstStyle/>
                    <a:p>
                      <a:endParaRPr lang="en-GB" sz="2200" dirty="0">
                        <a:latin typeface="Calibri" pitchFamily="34" charset="0"/>
                        <a:cs typeface="Calibri" pitchFamily="34" charset="0"/>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latin typeface="Calibri" pitchFamily="34" charset="0"/>
                          <a:cs typeface="Calibri" pitchFamily="34" charset="0"/>
                        </a:rPr>
                        <a:t>Výstupy dle komunikačního plánu</a:t>
                      </a:r>
                    </a:p>
                  </a:txBody>
                  <a:tcPr/>
                </a:tc>
                <a:tc>
                  <a:txBody>
                    <a:bodyPr/>
                    <a:lstStyle/>
                    <a:p>
                      <a:r>
                        <a:rPr lang="cs-CZ" sz="2200" dirty="0">
                          <a:latin typeface="Calibri" pitchFamily="34" charset="0"/>
                          <a:cs typeface="Calibri" pitchFamily="34" charset="0"/>
                        </a:rPr>
                        <a:t>Výstupy na míru pro různé aktéry</a:t>
                      </a:r>
                      <a:endParaRPr lang="en-GB" sz="2200" dirty="0">
                        <a:latin typeface="Calibri" pitchFamily="34" charset="0"/>
                        <a:cs typeface="Calibri" pitchFamily="34" charset="0"/>
                      </a:endParaRPr>
                    </a:p>
                  </a:txBody>
                  <a:tcPr/>
                </a:tc>
                <a:tc>
                  <a:txBody>
                    <a:bodyPr/>
                    <a:lstStyle/>
                    <a:p>
                      <a:r>
                        <a:rPr lang="cs-CZ" sz="2200" dirty="0">
                          <a:latin typeface="Calibri" pitchFamily="34" charset="0"/>
                          <a:cs typeface="Calibri" pitchFamily="34" charset="0"/>
                        </a:rPr>
                        <a:t>Často opomíjené</a:t>
                      </a:r>
                      <a:endParaRPr lang="en-GB" sz="2200" dirty="0">
                        <a:latin typeface="Calibri" pitchFamily="34" charset="0"/>
                        <a:cs typeface="Calibri" pitchFamily="34" charset="0"/>
                      </a:endParaRPr>
                    </a:p>
                  </a:txBody>
                  <a:tcPr/>
                </a:tc>
                <a:extLst>
                  <a:ext uri="{0D108BD9-81ED-4DB2-BD59-A6C34878D82A}">
                    <a16:rowId xmlns:a16="http://schemas.microsoft.com/office/drawing/2014/main" val="68684057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307468" y="1225095"/>
            <a:ext cx="9829092" cy="5076564"/>
          </a:xfrm>
        </p:spPr>
        <p:txBody>
          <a:bodyPr anchor="t">
            <a:normAutofit fontScale="92500"/>
          </a:bodyPr>
          <a:lstStyle/>
          <a:p>
            <a:pPr marL="0" indent="0">
              <a:lnSpc>
                <a:spcPct val="110000"/>
              </a:lnSpc>
              <a:spcBef>
                <a:spcPts val="600"/>
              </a:spcBef>
              <a:buNone/>
            </a:pPr>
            <a:r>
              <a:rPr lang="cs-CZ" sz="2600" dirty="0"/>
              <a:t>Chápání závěrečné zprávy jako hlavního a mnohdy jediného závěrečného výstupu</a:t>
            </a:r>
          </a:p>
          <a:p>
            <a:pPr marL="0" indent="0">
              <a:lnSpc>
                <a:spcPct val="110000"/>
              </a:lnSpc>
              <a:spcBef>
                <a:spcPts val="600"/>
              </a:spcBef>
              <a:buNone/>
            </a:pPr>
            <a:r>
              <a:rPr lang="cs-CZ" sz="2600" dirty="0"/>
              <a:t>Závěrečná zpráva může zajistit ověření (typicky mezi externím a interním evaluátorem), že evaluace proběhla korektně a je věrohodná; výzkumy ale ukazují, že „stará dobrá tlustá závěrečná zpráva“ nefunguje směrem k evaluačním stakeholderům</a:t>
            </a:r>
          </a:p>
          <a:p>
            <a:pPr marL="0" indent="0">
              <a:lnSpc>
                <a:spcPct val="110000"/>
              </a:lnSpc>
              <a:spcBef>
                <a:spcPts val="600"/>
              </a:spcBef>
              <a:buNone/>
            </a:pPr>
            <a:r>
              <a:rPr lang="cs-CZ" sz="2600" b="1" dirty="0"/>
              <a:t>Závěrečnou zprávu je nutné chápat jako polotovar, ze kterého je třeba odvinout další výstupy.</a:t>
            </a:r>
          </a:p>
          <a:p>
            <a:pPr marL="0" indent="0">
              <a:lnSpc>
                <a:spcPct val="110000"/>
              </a:lnSpc>
              <a:spcBef>
                <a:spcPts val="1200"/>
              </a:spcBef>
              <a:buNone/>
            </a:pPr>
            <a:r>
              <a:rPr lang="cs-CZ" sz="3200" b="1" dirty="0"/>
              <a:t>Blog ČES: </a:t>
            </a:r>
            <a:r>
              <a:rPr lang="cs-CZ" sz="2800" b="1" dirty="0"/>
              <a:t>Místo staré dobré tlusté evaluační zprávy…</a:t>
            </a:r>
            <a:endParaRPr lang="cs-CZ" sz="3200" b="1" dirty="0"/>
          </a:p>
          <a:p>
            <a:pPr marL="0" indent="0">
              <a:lnSpc>
                <a:spcPct val="110000"/>
              </a:lnSpc>
              <a:spcBef>
                <a:spcPts val="600"/>
              </a:spcBef>
              <a:buNone/>
            </a:pPr>
            <a:r>
              <a:rPr lang="cs-CZ" sz="2600" b="1" dirty="0">
                <a:hlinkClick r:id="rId2"/>
              </a:rPr>
              <a:t>https://medium.com/czecheval/m%C3%ADsto-star%C3%A9-dobr%C3%A9-tlust%C3%A9-evalua%C4%8Dn%C3%AD-zpr%C3%A1vy-2b3aeaa6ae4d</a:t>
            </a:r>
            <a:endParaRPr lang="cs-CZ" sz="2600" b="1" dirty="0"/>
          </a:p>
        </p:txBody>
      </p:sp>
      <p:sp>
        <p:nvSpPr>
          <p:cNvPr id="4" name="Nadpis 3"/>
          <p:cNvSpPr>
            <a:spLocks noGrp="1"/>
          </p:cNvSpPr>
          <p:nvPr>
            <p:ph type="title"/>
          </p:nvPr>
        </p:nvSpPr>
        <p:spPr>
          <a:xfrm>
            <a:off x="1317745" y="294131"/>
            <a:ext cx="7920608" cy="684076"/>
          </a:xfrm>
        </p:spPr>
        <p:txBody>
          <a:bodyPr/>
          <a:lstStyle/>
          <a:p>
            <a:r>
              <a:rPr lang="cs-CZ" sz="3600" b="1" dirty="0"/>
              <a:t>Obvyklé problémy a chyby</a:t>
            </a:r>
            <a:endParaRPr lang="en-GB" sz="3600" b="1" dirty="0"/>
          </a:p>
        </p:txBody>
      </p:sp>
      <p:sp>
        <p:nvSpPr>
          <p:cNvPr id="3" name="Zástupný symbol pro číslo snímku 1">
            <a:extLst>
              <a:ext uri="{FF2B5EF4-FFF2-40B4-BE49-F238E27FC236}">
                <a16:creationId xmlns:a16="http://schemas.microsoft.com/office/drawing/2014/main" id="{E6C16B5A-696E-C353-934D-E60D996067C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44</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27448" y="1268760"/>
            <a:ext cx="9937104" cy="4651860"/>
          </a:xfrm>
        </p:spPr>
        <p:txBody>
          <a:bodyPr anchor="t">
            <a:normAutofit fontScale="92500" lnSpcReduction="10000"/>
          </a:bodyPr>
          <a:lstStyle/>
          <a:p>
            <a:pPr marL="0" indent="0">
              <a:buNone/>
            </a:pPr>
            <a:r>
              <a:rPr lang="cs-CZ" sz="2600" dirty="0"/>
              <a:t>Metodologie nikoho nezajímá, pouze pokud bude chtít odmítnout vaše závěry, pak mu můžete dát studovat závěrečnou zprávu</a:t>
            </a:r>
          </a:p>
          <a:p>
            <a:pPr marL="0" indent="0">
              <a:buNone/>
            </a:pPr>
            <a:r>
              <a:rPr lang="cs-CZ" sz="2600" dirty="0"/>
              <a:t>Chcete-li někoho ovlivnit, pracujte s výstupy jako jsou:</a:t>
            </a:r>
          </a:p>
          <a:p>
            <a:pPr marL="447675" indent="-273050">
              <a:spcBef>
                <a:spcPts val="600"/>
              </a:spcBef>
            </a:pPr>
            <a:r>
              <a:rPr lang="cs-CZ" sz="2600" dirty="0"/>
              <a:t>Stručné shrnutí</a:t>
            </a:r>
          </a:p>
          <a:p>
            <a:pPr marL="447675" indent="-273050">
              <a:spcBef>
                <a:spcPts val="600"/>
              </a:spcBef>
            </a:pPr>
            <a:r>
              <a:rPr lang="cs-CZ" sz="2600" dirty="0" err="1"/>
              <a:t>Infografika</a:t>
            </a:r>
            <a:endParaRPr lang="cs-CZ" sz="2600" dirty="0"/>
          </a:p>
          <a:p>
            <a:pPr marL="447675" indent="-273050">
              <a:spcBef>
                <a:spcPts val="600"/>
              </a:spcBef>
            </a:pPr>
            <a:r>
              <a:rPr lang="cs-CZ" sz="2600" dirty="0"/>
              <a:t>Video</a:t>
            </a:r>
          </a:p>
          <a:p>
            <a:pPr marL="447675" indent="-273050">
              <a:spcBef>
                <a:spcPts val="600"/>
              </a:spcBef>
            </a:pPr>
            <a:r>
              <a:rPr lang="cs-CZ" sz="2600" dirty="0"/>
              <a:t>Příběh</a:t>
            </a:r>
          </a:p>
          <a:p>
            <a:pPr marL="447675" indent="-273050">
              <a:spcBef>
                <a:spcPts val="600"/>
              </a:spcBef>
            </a:pPr>
            <a:r>
              <a:rPr lang="cs-CZ" sz="2600" dirty="0"/>
              <a:t>Statistický přehled</a:t>
            </a:r>
          </a:p>
          <a:p>
            <a:pPr marL="447675" indent="-273050">
              <a:spcBef>
                <a:spcPts val="600"/>
              </a:spcBef>
            </a:pPr>
            <a:r>
              <a:rPr lang="cs-CZ" sz="2600" dirty="0" err="1"/>
              <a:t>Policy</a:t>
            </a:r>
            <a:r>
              <a:rPr lang="cs-CZ" sz="2600" dirty="0"/>
              <a:t> </a:t>
            </a:r>
            <a:r>
              <a:rPr lang="cs-CZ" sz="2600" dirty="0" err="1"/>
              <a:t>brief</a:t>
            </a:r>
            <a:endParaRPr lang="cs-CZ" sz="2600" dirty="0"/>
          </a:p>
          <a:p>
            <a:pPr marL="447675" indent="-273050">
              <a:spcBef>
                <a:spcPts val="600"/>
              </a:spcBef>
            </a:pPr>
            <a:r>
              <a:rPr lang="cs-CZ" sz="2600" dirty="0" err="1"/>
              <a:t>One</a:t>
            </a:r>
            <a:r>
              <a:rPr lang="cs-CZ" sz="2600" dirty="0"/>
              <a:t>-pager</a:t>
            </a:r>
          </a:p>
          <a:p>
            <a:pPr marL="447675" indent="-273050">
              <a:spcBef>
                <a:spcPts val="600"/>
              </a:spcBef>
            </a:pPr>
            <a:r>
              <a:rPr lang="cs-CZ" sz="2600" dirty="0"/>
              <a:t>Poster</a:t>
            </a:r>
          </a:p>
        </p:txBody>
      </p:sp>
      <p:sp>
        <p:nvSpPr>
          <p:cNvPr id="4" name="Nadpis 3"/>
          <p:cNvSpPr>
            <a:spLocks noGrp="1"/>
          </p:cNvSpPr>
          <p:nvPr>
            <p:ph type="title"/>
          </p:nvPr>
        </p:nvSpPr>
        <p:spPr>
          <a:xfrm>
            <a:off x="1127448" y="368660"/>
            <a:ext cx="7810560" cy="684076"/>
          </a:xfrm>
        </p:spPr>
        <p:txBody>
          <a:bodyPr/>
          <a:lstStyle/>
          <a:p>
            <a:r>
              <a:rPr lang="cs-CZ" sz="3600" b="1" dirty="0"/>
              <a:t>Alternativní výstupy evaluace</a:t>
            </a:r>
            <a:endParaRPr lang="en-GB" sz="3600" b="1" dirty="0"/>
          </a:p>
        </p:txBody>
      </p:sp>
      <p:sp>
        <p:nvSpPr>
          <p:cNvPr id="3" name="Zástupný symbol pro číslo snímku 1">
            <a:extLst>
              <a:ext uri="{FF2B5EF4-FFF2-40B4-BE49-F238E27FC236}">
                <a16:creationId xmlns:a16="http://schemas.microsoft.com/office/drawing/2014/main" id="{2D5964CC-3E18-0C0D-329E-3F6B66638B3F}"/>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45</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1585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A56FA2C-D0E4-481F-B812-8DA9314444F5}"/>
              </a:ext>
            </a:extLst>
          </p:cNvPr>
          <p:cNvSpPr>
            <a:spLocks noGrp="1"/>
          </p:cNvSpPr>
          <p:nvPr>
            <p:ph type="sldNum" sz="quarter" idx="12"/>
          </p:nvPr>
        </p:nvSpPr>
        <p:spPr>
          <a:xfrm>
            <a:off x="11280576" y="6309320"/>
            <a:ext cx="730411" cy="365125"/>
          </a:xfrm>
        </p:spPr>
        <p:txBody>
          <a:bodyPr/>
          <a:lstStyle/>
          <a:p>
            <a:fld id="{3913577B-3826-4951-8650-B862D878984C}" type="slidenum">
              <a:rPr lang="cs-CZ" sz="1200" b="1">
                <a:solidFill>
                  <a:schemeClr val="tx1"/>
                </a:solidFill>
                <a:latin typeface="Calibri" panose="020F0502020204030204" pitchFamily="34" charset="0"/>
                <a:cs typeface="Calibri" panose="020F0502020204030204" pitchFamily="34" charset="0"/>
              </a:rPr>
              <a:pPr/>
              <a:t>46</a:t>
            </a:fld>
            <a:endParaRPr lang="cs-CZ" sz="1200" b="1" dirty="0">
              <a:solidFill>
                <a:schemeClr val="tx1"/>
              </a:solidFill>
              <a:latin typeface="Calibri" panose="020F0502020204030204" pitchFamily="34" charset="0"/>
              <a:cs typeface="Calibri" panose="020F0502020204030204" pitchFamily="34" charset="0"/>
            </a:endParaRPr>
          </a:p>
        </p:txBody>
      </p:sp>
      <p:pic>
        <p:nvPicPr>
          <p:cNvPr id="3" name="Obrázek 2">
            <a:extLst>
              <a:ext uri="{FF2B5EF4-FFF2-40B4-BE49-F238E27FC236}">
                <a16:creationId xmlns:a16="http://schemas.microsoft.com/office/drawing/2014/main" id="{CE7C8B9C-E626-4A4C-9E11-BAEBC6F1C721}"/>
              </a:ext>
            </a:extLst>
          </p:cNvPr>
          <p:cNvPicPr>
            <a:picLocks noChangeAspect="1"/>
          </p:cNvPicPr>
          <p:nvPr/>
        </p:nvPicPr>
        <p:blipFill>
          <a:blip r:embed="rId2"/>
          <a:stretch>
            <a:fillRect/>
          </a:stretch>
        </p:blipFill>
        <p:spPr>
          <a:xfrm>
            <a:off x="-1262" y="1173788"/>
            <a:ext cx="12192000" cy="5397923"/>
          </a:xfrm>
          <a:prstGeom prst="rect">
            <a:avLst/>
          </a:prstGeom>
        </p:spPr>
      </p:pic>
      <p:sp>
        <p:nvSpPr>
          <p:cNvPr id="4" name="Nadpis 3">
            <a:extLst>
              <a:ext uri="{FF2B5EF4-FFF2-40B4-BE49-F238E27FC236}">
                <a16:creationId xmlns:a16="http://schemas.microsoft.com/office/drawing/2014/main" id="{24D330B4-F2E8-47C0-AF04-9A2E5B06E7BB}"/>
              </a:ext>
            </a:extLst>
          </p:cNvPr>
          <p:cNvSpPr txBox="1">
            <a:spLocks/>
          </p:cNvSpPr>
          <p:nvPr/>
        </p:nvSpPr>
        <p:spPr>
          <a:xfrm>
            <a:off x="1055688" y="332656"/>
            <a:ext cx="9972860" cy="684076"/>
          </a:xfrm>
          <a:prstGeom prst="rect">
            <a:avLst/>
          </a:prstGeom>
        </p:spPr>
        <p:txBody>
          <a:bodyPr/>
          <a:lstStyle>
            <a:lvl1pPr algn="l" defTabSz="914400"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600" b="1" dirty="0">
                <a:latin typeface="Calibri" panose="020F0502020204030204" pitchFamily="34" charset="0"/>
                <a:cs typeface="Calibri" panose="020F0502020204030204" pitchFamily="34" charset="0"/>
              </a:rPr>
              <a:t>Alternativní výstupy evaluace – příklad </a:t>
            </a:r>
            <a:r>
              <a:rPr lang="cs-CZ" sz="3600" b="1" dirty="0" err="1">
                <a:latin typeface="Calibri" panose="020F0502020204030204" pitchFamily="34" charset="0"/>
                <a:cs typeface="Calibri" panose="020F0502020204030204" pitchFamily="34" charset="0"/>
              </a:rPr>
              <a:t>infografika</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8971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380524" y="1988840"/>
            <a:ext cx="9432000" cy="3931780"/>
          </a:xfrm>
        </p:spPr>
        <p:txBody>
          <a:bodyPr anchor="t">
            <a:normAutofit/>
          </a:bodyPr>
          <a:lstStyle/>
          <a:p>
            <a:pPr marL="0" indent="0">
              <a:buNone/>
            </a:pPr>
            <a:r>
              <a:rPr lang="cs-CZ" sz="2600" dirty="0"/>
              <a:t>Indikátory</a:t>
            </a:r>
          </a:p>
          <a:p>
            <a:pPr marL="0" indent="0">
              <a:buNone/>
            </a:pPr>
            <a:r>
              <a:rPr lang="cs-CZ" sz="2600" dirty="0"/>
              <a:t>Jazykové či mentální bariéry</a:t>
            </a:r>
          </a:p>
          <a:p>
            <a:pPr marL="0" indent="0">
              <a:buNone/>
            </a:pPr>
            <a:r>
              <a:rPr lang="cs-CZ" sz="2600" dirty="0"/>
              <a:t>Participace</a:t>
            </a:r>
          </a:p>
          <a:p>
            <a:pPr marL="0" indent="0">
              <a:buNone/>
            </a:pPr>
            <a:r>
              <a:rPr lang="cs-CZ" sz="2600" dirty="0"/>
              <a:t>Komunikace v týmu a mezi týmem a zadavatelem</a:t>
            </a:r>
          </a:p>
          <a:p>
            <a:pPr marL="0" indent="0">
              <a:buNone/>
            </a:pPr>
            <a:r>
              <a:rPr lang="cs-CZ" sz="2600" dirty="0"/>
              <a:t>Monitoring &amp; reporting</a:t>
            </a:r>
          </a:p>
          <a:p>
            <a:pPr marL="0" indent="0">
              <a:buNone/>
            </a:pPr>
            <a:r>
              <a:rPr lang="cs-CZ" sz="2600" dirty="0"/>
              <a:t>Využití (využitelnost) výsledků evaluace</a:t>
            </a:r>
          </a:p>
          <a:p>
            <a:pPr marL="0" indent="0">
              <a:buNone/>
            </a:pPr>
            <a:r>
              <a:rPr lang="cs-CZ" sz="2600" dirty="0" err="1"/>
              <a:t>Lessons</a:t>
            </a:r>
            <a:r>
              <a:rPr lang="cs-CZ" sz="2600" dirty="0"/>
              <a:t> </a:t>
            </a:r>
            <a:r>
              <a:rPr lang="cs-CZ" sz="2600" dirty="0" err="1"/>
              <a:t>learned</a:t>
            </a:r>
            <a:r>
              <a:rPr lang="cs-CZ" sz="2600" dirty="0"/>
              <a:t>, </a:t>
            </a:r>
            <a:r>
              <a:rPr lang="cs-CZ" sz="2600" dirty="0" err="1"/>
              <a:t>best</a:t>
            </a:r>
            <a:r>
              <a:rPr lang="cs-CZ" sz="2600" dirty="0"/>
              <a:t>/</a:t>
            </a:r>
            <a:r>
              <a:rPr lang="cs-CZ" sz="2600" dirty="0" err="1"/>
              <a:t>worst</a:t>
            </a:r>
            <a:r>
              <a:rPr lang="cs-CZ" sz="2600" dirty="0"/>
              <a:t> </a:t>
            </a:r>
            <a:r>
              <a:rPr lang="cs-CZ" sz="2600" dirty="0" err="1"/>
              <a:t>practices</a:t>
            </a:r>
            <a:endParaRPr lang="cs-CZ" sz="2600" dirty="0"/>
          </a:p>
          <a:p>
            <a:pPr marL="0" indent="0">
              <a:buNone/>
            </a:pPr>
            <a:r>
              <a:rPr lang="cs-CZ" sz="2600" dirty="0"/>
              <a:t>…</a:t>
            </a:r>
          </a:p>
        </p:txBody>
      </p:sp>
      <p:sp>
        <p:nvSpPr>
          <p:cNvPr id="4" name="Nadpis 3"/>
          <p:cNvSpPr>
            <a:spLocks noGrp="1"/>
          </p:cNvSpPr>
          <p:nvPr>
            <p:ph type="title"/>
          </p:nvPr>
        </p:nvSpPr>
        <p:spPr>
          <a:xfrm>
            <a:off x="1416384" y="368660"/>
            <a:ext cx="8136000" cy="1080000"/>
          </a:xfrm>
        </p:spPr>
        <p:txBody>
          <a:bodyPr/>
          <a:lstStyle/>
          <a:p>
            <a:r>
              <a:rPr lang="cs-CZ" sz="3200" b="1" dirty="0">
                <a:solidFill>
                  <a:srgbClr val="FF0000"/>
                </a:solidFill>
              </a:rPr>
              <a:t>Diskuze – co fungovalo a co ne – prostor pro sdílení úspěchů, problémů, otázek i neúspěchů</a:t>
            </a:r>
            <a:endParaRPr lang="en-GB" sz="3200" b="1" dirty="0">
              <a:solidFill>
                <a:srgbClr val="FF0000"/>
              </a:solidFill>
            </a:endParaRPr>
          </a:p>
        </p:txBody>
      </p:sp>
      <p:sp>
        <p:nvSpPr>
          <p:cNvPr id="3" name="Zástupný symbol pro číslo snímku 1">
            <a:extLst>
              <a:ext uri="{FF2B5EF4-FFF2-40B4-BE49-F238E27FC236}">
                <a16:creationId xmlns:a16="http://schemas.microsoft.com/office/drawing/2014/main" id="{2D5964CC-3E18-0C0D-329E-3F6B66638B3F}"/>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47</a:t>
            </a:fld>
            <a:endParaRPr lang="cs-CZ" sz="1200" b="1" dirty="0">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1258016"/>
            <a:ext cx="12192000" cy="8077"/>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19343" y="402397"/>
            <a:ext cx="8339521" cy="707886"/>
          </a:xfrm>
          <a:prstGeom prst="rect">
            <a:avLst/>
          </a:prstGeom>
          <a:noFill/>
        </p:spPr>
        <p:txBody>
          <a:bodyPr wrap="square" rtlCol="0">
            <a:spAutoFit/>
          </a:bodyPr>
          <a:lstStyle/>
          <a:p>
            <a:r>
              <a:rPr lang="cs-CZ" sz="4000" b="1" dirty="0">
                <a:latin typeface="Arial" panose="020B0604020202020204" pitchFamily="34" charset="0"/>
                <a:cs typeface="Arial" panose="020B0604020202020204" pitchFamily="34" charset="0"/>
              </a:rPr>
              <a:t>Metodiky ČES</a:t>
            </a:r>
            <a:endParaRPr lang="en-US" sz="4000" b="1" dirty="0">
              <a:latin typeface="Arial" panose="020B0604020202020204" pitchFamily="34" charset="0"/>
              <a:cs typeface="Arial" panose="020B0604020202020204" pitchFamily="34" charset="0"/>
            </a:endParaRPr>
          </a:p>
        </p:txBody>
      </p:sp>
      <p:sp>
        <p:nvSpPr>
          <p:cNvPr id="8" name="Textfeld 7"/>
          <p:cNvSpPr txBox="1"/>
          <p:nvPr/>
        </p:nvSpPr>
        <p:spPr>
          <a:xfrm>
            <a:off x="875414" y="1789092"/>
            <a:ext cx="10441172" cy="4279826"/>
          </a:xfrm>
          <a:prstGeom prst="rect">
            <a:avLst/>
          </a:prstGeom>
          <a:noFill/>
        </p:spPr>
        <p:txBody>
          <a:bodyPr wrap="square" rtlCol="0">
            <a:spAutoFit/>
          </a:bodyPr>
          <a:lstStyle/>
          <a:p>
            <a:pPr marL="268288" lvl="1" indent="-268288" algn="ctr" eaLnBrk="0" fontAlgn="base" hangingPunct="0">
              <a:lnSpc>
                <a:spcPct val="120000"/>
              </a:lnSpc>
              <a:spcBef>
                <a:spcPts val="1200"/>
              </a:spcBef>
              <a:spcAft>
                <a:spcPct val="0"/>
              </a:spcAft>
              <a:buClr>
                <a:srgbClr val="578963"/>
              </a:buClr>
              <a:buSzPct val="100000"/>
              <a:buFont typeface="Arial" panose="020B0604020202020204" pitchFamily="34" charset="0"/>
              <a:buChar char="•"/>
            </a:pPr>
            <a:r>
              <a:rPr kumimoji="1" lang="cs-CZ" altLang="cs-CZ" sz="2800" b="1" kern="0" dirty="0">
                <a:solidFill>
                  <a:srgbClr val="333333"/>
                </a:solidFill>
                <a:latin typeface="Arial" panose="020B0604020202020204" pitchFamily="34" charset="0"/>
                <a:cs typeface="Arial" panose="020B0604020202020204" pitchFamily="34" charset="0"/>
                <a:hlinkClick r:id="rId2"/>
              </a:rPr>
              <a:t>Etický kodex evaluátora</a:t>
            </a:r>
            <a:r>
              <a:rPr kumimoji="1" lang="cs-CZ" altLang="cs-CZ" sz="2800" b="1" kern="0" dirty="0">
                <a:solidFill>
                  <a:srgbClr val="333333"/>
                </a:solidFill>
                <a:latin typeface="Arial" panose="020B0604020202020204" pitchFamily="34" charset="0"/>
                <a:cs typeface="Arial" panose="020B0604020202020204" pitchFamily="34" charset="0"/>
              </a:rPr>
              <a:t>, 2011</a:t>
            </a:r>
          </a:p>
          <a:p>
            <a:pPr marL="268288" lvl="1" indent="-268288" algn="ctr" eaLnBrk="0" fontAlgn="base" hangingPunct="0">
              <a:lnSpc>
                <a:spcPct val="120000"/>
              </a:lnSpc>
              <a:spcBef>
                <a:spcPts val="1200"/>
              </a:spcBef>
              <a:spcAft>
                <a:spcPct val="0"/>
              </a:spcAft>
              <a:buClr>
                <a:srgbClr val="578963"/>
              </a:buClr>
              <a:buSzPct val="100000"/>
              <a:buFont typeface="Arial" panose="020B0604020202020204" pitchFamily="34" charset="0"/>
              <a:buChar char="•"/>
            </a:pPr>
            <a:r>
              <a:rPr kumimoji="1" lang="cs-CZ" sz="2800" b="1" kern="0" dirty="0">
                <a:solidFill>
                  <a:srgbClr val="333333"/>
                </a:solidFill>
                <a:latin typeface="Arial" panose="020B0604020202020204" pitchFamily="34" charset="0"/>
                <a:cs typeface="Arial" panose="020B0604020202020204" pitchFamily="34" charset="0"/>
                <a:hlinkClick r:id="rId3"/>
              </a:rPr>
              <a:t>Formální standardy provádění evaluací</a:t>
            </a:r>
            <a:r>
              <a:rPr kumimoji="1" lang="cs-CZ" sz="2800" b="1" kern="0" dirty="0">
                <a:solidFill>
                  <a:srgbClr val="333333"/>
                </a:solidFill>
                <a:latin typeface="Arial" panose="020B0604020202020204" pitchFamily="34" charset="0"/>
                <a:cs typeface="Arial" panose="020B0604020202020204" pitchFamily="34" charset="0"/>
              </a:rPr>
              <a:t>, 2013</a:t>
            </a:r>
          </a:p>
          <a:p>
            <a:pPr marL="0" lvl="1" algn="ctr" eaLnBrk="0" fontAlgn="base" hangingPunct="0">
              <a:lnSpc>
                <a:spcPct val="120000"/>
              </a:lnSpc>
              <a:spcBef>
                <a:spcPts val="600"/>
              </a:spcBef>
              <a:spcAft>
                <a:spcPct val="0"/>
              </a:spcAft>
              <a:buClr>
                <a:srgbClr val="578963"/>
              </a:buClr>
              <a:buSzPct val="100000"/>
            </a:pPr>
            <a:r>
              <a:rPr kumimoji="1" lang="cs-CZ" sz="2800" kern="0" dirty="0">
                <a:solidFill>
                  <a:srgbClr val="333333"/>
                </a:solidFill>
                <a:latin typeface="Arial" panose="020B0604020202020204" pitchFamily="34" charset="0"/>
                <a:cs typeface="Arial" panose="020B0604020202020204" pitchFamily="34" charset="0"/>
              </a:rPr>
              <a:t>Odkazy na tyto dokumenty jsou uváděny v zadávacích podmínkách evaluací a v Nařízení vlády (2013) </a:t>
            </a:r>
          </a:p>
          <a:p>
            <a:pPr marL="268288" lvl="1" indent="-268288" algn="ctr" eaLnBrk="0" fontAlgn="base" hangingPunct="0">
              <a:lnSpc>
                <a:spcPct val="120000"/>
              </a:lnSpc>
              <a:spcBef>
                <a:spcPts val="600"/>
              </a:spcBef>
              <a:spcAft>
                <a:spcPct val="0"/>
              </a:spcAft>
              <a:buClr>
                <a:srgbClr val="578963"/>
              </a:buClr>
              <a:buSzPct val="100000"/>
              <a:buFont typeface="Arial" panose="020B0604020202020204" pitchFamily="34" charset="0"/>
              <a:buChar char="•"/>
            </a:pPr>
            <a:r>
              <a:rPr kumimoji="1" lang="cs-CZ" sz="2800" b="1" kern="0" dirty="0" err="1">
                <a:solidFill>
                  <a:srgbClr val="333333"/>
                </a:solidFill>
                <a:latin typeface="Arial" panose="020B0604020202020204" pitchFamily="34" charset="0"/>
                <a:cs typeface="Arial" panose="020B0604020202020204" pitchFamily="34" charset="0"/>
                <a:hlinkClick r:id="rId4"/>
              </a:rPr>
              <a:t>Methodology</a:t>
            </a:r>
            <a:r>
              <a:rPr kumimoji="1" lang="cs-CZ" sz="2800" b="1" kern="0" dirty="0">
                <a:solidFill>
                  <a:srgbClr val="333333"/>
                </a:solidFill>
                <a:latin typeface="Arial" panose="020B0604020202020204" pitchFamily="34" charset="0"/>
                <a:cs typeface="Arial" panose="020B0604020202020204" pitchFamily="34" charset="0"/>
                <a:hlinkClick r:id="rId4"/>
              </a:rPr>
              <a:t> </a:t>
            </a:r>
            <a:r>
              <a:rPr kumimoji="1" lang="cs-CZ" sz="2800" b="1" kern="0" dirty="0" err="1">
                <a:solidFill>
                  <a:srgbClr val="333333"/>
                </a:solidFill>
                <a:latin typeface="Arial" panose="020B0604020202020204" pitchFamily="34" charset="0"/>
                <a:cs typeface="Arial" panose="020B0604020202020204" pitchFamily="34" charset="0"/>
                <a:hlinkClick r:id="rId4"/>
              </a:rPr>
              <a:t>for</a:t>
            </a:r>
            <a:r>
              <a:rPr kumimoji="1" lang="cs-CZ" sz="2800" b="1" kern="0" dirty="0">
                <a:solidFill>
                  <a:srgbClr val="333333"/>
                </a:solidFill>
                <a:latin typeface="Arial" panose="020B0604020202020204" pitchFamily="34" charset="0"/>
                <a:cs typeface="Arial" panose="020B0604020202020204" pitchFamily="34" charset="0"/>
                <a:hlinkClick r:id="rId4"/>
              </a:rPr>
              <a:t> </a:t>
            </a:r>
            <a:r>
              <a:rPr kumimoji="1" lang="cs-CZ" sz="2800" b="1" kern="0" dirty="0" err="1">
                <a:solidFill>
                  <a:srgbClr val="333333"/>
                </a:solidFill>
                <a:latin typeface="Arial" panose="020B0604020202020204" pitchFamily="34" charset="0"/>
                <a:cs typeface="Arial" panose="020B0604020202020204" pitchFamily="34" charset="0"/>
                <a:hlinkClick r:id="rId4"/>
              </a:rPr>
              <a:t>Evaluation</a:t>
            </a:r>
            <a:r>
              <a:rPr kumimoji="1" lang="cs-CZ" sz="2800" b="1" kern="0" dirty="0">
                <a:solidFill>
                  <a:srgbClr val="333333"/>
                </a:solidFill>
                <a:latin typeface="Arial" panose="020B0604020202020204" pitchFamily="34" charset="0"/>
                <a:cs typeface="Arial" panose="020B0604020202020204" pitchFamily="34" charset="0"/>
                <a:hlinkClick r:id="rId4"/>
              </a:rPr>
              <a:t> </a:t>
            </a:r>
            <a:r>
              <a:rPr kumimoji="1" lang="cs-CZ" sz="2800" b="1" kern="0" dirty="0" err="1">
                <a:solidFill>
                  <a:srgbClr val="333333"/>
                </a:solidFill>
                <a:latin typeface="Arial" panose="020B0604020202020204" pitchFamily="34" charset="0"/>
                <a:cs typeface="Arial" panose="020B0604020202020204" pitchFamily="34" charset="0"/>
                <a:hlinkClick r:id="rId4"/>
              </a:rPr>
              <a:t>of</a:t>
            </a:r>
            <a:r>
              <a:rPr kumimoji="1" lang="cs-CZ" sz="2800" b="1" kern="0" dirty="0">
                <a:solidFill>
                  <a:srgbClr val="333333"/>
                </a:solidFill>
                <a:latin typeface="Arial" panose="020B0604020202020204" pitchFamily="34" charset="0"/>
                <a:cs typeface="Arial" panose="020B0604020202020204" pitchFamily="34" charset="0"/>
                <a:hlinkClick r:id="rId4"/>
              </a:rPr>
              <a:t> </a:t>
            </a:r>
            <a:r>
              <a:rPr kumimoji="1" lang="cs-CZ" sz="2800" b="1" kern="0" dirty="0" err="1">
                <a:solidFill>
                  <a:srgbClr val="333333"/>
                </a:solidFill>
                <a:latin typeface="Arial" panose="020B0604020202020204" pitchFamily="34" charset="0"/>
                <a:cs typeface="Arial" panose="020B0604020202020204" pitchFamily="34" charset="0"/>
                <a:hlinkClick r:id="rId4"/>
              </a:rPr>
              <a:t>Cross-cutting</a:t>
            </a:r>
            <a:r>
              <a:rPr kumimoji="1" lang="cs-CZ" sz="2800" b="1" kern="0" dirty="0">
                <a:solidFill>
                  <a:srgbClr val="333333"/>
                </a:solidFill>
                <a:latin typeface="Arial" panose="020B0604020202020204" pitchFamily="34" charset="0"/>
                <a:cs typeface="Arial" panose="020B0604020202020204" pitchFamily="34" charset="0"/>
                <a:hlinkClick r:id="rId4"/>
              </a:rPr>
              <a:t> </a:t>
            </a:r>
            <a:r>
              <a:rPr kumimoji="1" lang="cs-CZ" sz="2800" b="1" kern="0" dirty="0" err="1">
                <a:solidFill>
                  <a:srgbClr val="333333"/>
                </a:solidFill>
                <a:latin typeface="Arial" panose="020B0604020202020204" pitchFamily="34" charset="0"/>
                <a:cs typeface="Arial" panose="020B0604020202020204" pitchFamily="34" charset="0"/>
                <a:hlinkClick r:id="rId4"/>
              </a:rPr>
              <a:t>Themes</a:t>
            </a:r>
            <a:r>
              <a:rPr kumimoji="1" lang="cs-CZ" sz="2800" b="1" kern="0" dirty="0">
                <a:solidFill>
                  <a:srgbClr val="333333"/>
                </a:solidFill>
                <a:latin typeface="Arial" panose="020B0604020202020204" pitchFamily="34" charset="0"/>
                <a:cs typeface="Arial" panose="020B0604020202020204" pitchFamily="34" charset="0"/>
              </a:rPr>
              <a:t>, 2017</a:t>
            </a:r>
          </a:p>
          <a:p>
            <a:pPr marL="268288" lvl="1" indent="-268288" algn="ctr" eaLnBrk="0" fontAlgn="base" hangingPunct="0">
              <a:lnSpc>
                <a:spcPct val="120000"/>
              </a:lnSpc>
              <a:spcBef>
                <a:spcPts val="1200"/>
              </a:spcBef>
              <a:spcAft>
                <a:spcPct val="0"/>
              </a:spcAft>
              <a:buClr>
                <a:srgbClr val="578963"/>
              </a:buClr>
              <a:buSzPct val="100000"/>
              <a:buFont typeface="Arial" panose="020B0604020202020204" pitchFamily="34" charset="0"/>
              <a:buChar char="•"/>
            </a:pPr>
            <a:r>
              <a:rPr kumimoji="1" lang="cs-CZ" sz="2800" b="1" kern="0" dirty="0">
                <a:solidFill>
                  <a:srgbClr val="333333"/>
                </a:solidFill>
                <a:latin typeface="Arial" panose="020B0604020202020204" pitchFamily="34" charset="0"/>
                <a:cs typeface="Arial" panose="020B0604020202020204" pitchFamily="34" charset="0"/>
                <a:hlinkClick r:id="rId5"/>
              </a:rPr>
              <a:t>Metodika pro zadávání evaluací</a:t>
            </a:r>
            <a:r>
              <a:rPr kumimoji="1" lang="cs-CZ" sz="2800" b="1" kern="0" dirty="0">
                <a:solidFill>
                  <a:srgbClr val="333333"/>
                </a:solidFill>
                <a:latin typeface="Arial" panose="020B0604020202020204" pitchFamily="34" charset="0"/>
                <a:cs typeface="Arial" panose="020B0604020202020204" pitchFamily="34" charset="0"/>
              </a:rPr>
              <a:t>, 2018</a:t>
            </a:r>
          </a:p>
          <a:p>
            <a:pPr marL="268288" lvl="1" indent="-268288" algn="ctr" eaLnBrk="0" fontAlgn="base" hangingPunct="0">
              <a:lnSpc>
                <a:spcPct val="120000"/>
              </a:lnSpc>
              <a:spcBef>
                <a:spcPts val="1200"/>
              </a:spcBef>
              <a:spcAft>
                <a:spcPct val="0"/>
              </a:spcAft>
              <a:buClr>
                <a:srgbClr val="578963"/>
              </a:buClr>
              <a:buSzPct val="100000"/>
              <a:buFont typeface="Arial" panose="020B0604020202020204" pitchFamily="34" charset="0"/>
              <a:buChar char="•"/>
            </a:pPr>
            <a:r>
              <a:rPr kumimoji="1" lang="cs-CZ" sz="2800" b="1" kern="0" dirty="0">
                <a:solidFill>
                  <a:srgbClr val="333333"/>
                </a:solidFill>
                <a:latin typeface="Arial" panose="020B0604020202020204" pitchFamily="34" charset="0"/>
                <a:cs typeface="Arial" panose="020B0604020202020204" pitchFamily="34" charset="0"/>
                <a:hlinkClick r:id="rId6"/>
              </a:rPr>
              <a:t>Průvodce evaluátora</a:t>
            </a:r>
            <a:r>
              <a:rPr kumimoji="1" lang="cs-CZ" sz="2800" b="1" kern="0" dirty="0">
                <a:solidFill>
                  <a:srgbClr val="333333"/>
                </a:solidFill>
                <a:latin typeface="Arial" panose="020B0604020202020204" pitchFamily="34" charset="0"/>
                <a:cs typeface="Arial" panose="020B0604020202020204" pitchFamily="34" charset="0"/>
              </a:rPr>
              <a:t>, 2020</a:t>
            </a:r>
          </a:p>
        </p:txBody>
      </p:sp>
      <p:pic>
        <p:nvPicPr>
          <p:cNvPr id="2" name="Obrázek 1" descr="logo_N01_F01-1.png">
            <a:extLst>
              <a:ext uri="{FF2B5EF4-FFF2-40B4-BE49-F238E27FC236}">
                <a16:creationId xmlns:a16="http://schemas.microsoft.com/office/drawing/2014/main" id="{4138BB5A-A4B3-3359-9153-A5C57303DF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32814" y="480740"/>
            <a:ext cx="1808105" cy="540353"/>
          </a:xfrm>
          <a:prstGeom prst="rect">
            <a:avLst/>
          </a:prstGeom>
          <a:noFill/>
          <a:ln>
            <a:noFill/>
          </a:ln>
        </p:spPr>
      </p:pic>
      <p:sp>
        <p:nvSpPr>
          <p:cNvPr id="3" name="Zástupný symbol pro číslo snímku 1">
            <a:extLst>
              <a:ext uri="{FF2B5EF4-FFF2-40B4-BE49-F238E27FC236}">
                <a16:creationId xmlns:a16="http://schemas.microsoft.com/office/drawing/2014/main" id="{CC4F700C-822E-BC25-839C-4DD958616207}"/>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48</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24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1258016"/>
            <a:ext cx="12192000" cy="8077"/>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19343" y="409665"/>
            <a:ext cx="8339521" cy="707886"/>
          </a:xfrm>
          <a:prstGeom prst="rect">
            <a:avLst/>
          </a:prstGeom>
          <a:noFill/>
        </p:spPr>
        <p:txBody>
          <a:bodyPr wrap="square" rtlCol="0">
            <a:spAutoFit/>
          </a:bodyPr>
          <a:lstStyle/>
          <a:p>
            <a:r>
              <a:rPr lang="cs-CZ" sz="4000" b="1" dirty="0">
                <a:latin typeface="Arial" panose="020B0604020202020204" pitchFamily="34" charset="0"/>
                <a:cs typeface="Arial" panose="020B0604020202020204" pitchFamily="34" charset="0"/>
              </a:rPr>
              <a:t>Podpora kapacit</a:t>
            </a:r>
            <a:endParaRPr lang="en-US" sz="4000" b="1" dirty="0">
              <a:latin typeface="Arial" panose="020B0604020202020204" pitchFamily="34" charset="0"/>
              <a:cs typeface="Arial" panose="020B0604020202020204" pitchFamily="34" charset="0"/>
            </a:endParaRPr>
          </a:p>
        </p:txBody>
      </p:sp>
      <p:sp>
        <p:nvSpPr>
          <p:cNvPr id="8" name="Textfeld 7"/>
          <p:cNvSpPr txBox="1"/>
          <p:nvPr/>
        </p:nvSpPr>
        <p:spPr>
          <a:xfrm>
            <a:off x="1315105" y="1503016"/>
            <a:ext cx="9561790" cy="4881849"/>
          </a:xfrm>
          <a:prstGeom prst="rect">
            <a:avLst/>
          </a:prstGeom>
          <a:noFill/>
        </p:spPr>
        <p:txBody>
          <a:bodyPr wrap="square" rtlCol="0">
            <a:spAutoFit/>
          </a:bodyPr>
          <a:lstStyle/>
          <a:p>
            <a:pPr marL="0" lvl="1" algn="ctr" eaLnBrk="0" fontAlgn="base" hangingPunct="0">
              <a:lnSpc>
                <a:spcPct val="120000"/>
              </a:lnSpc>
              <a:spcBef>
                <a:spcPts val="1200"/>
              </a:spcBef>
              <a:spcAft>
                <a:spcPct val="0"/>
              </a:spcAft>
              <a:buClr>
                <a:srgbClr val="578963"/>
              </a:buClr>
              <a:buSzPct val="100000"/>
            </a:pPr>
            <a:r>
              <a:rPr kumimoji="1" lang="cs-CZ" altLang="cs-CZ" sz="3600" b="1" kern="0" dirty="0">
                <a:solidFill>
                  <a:srgbClr val="002060"/>
                </a:solidFill>
                <a:latin typeface="Arial" panose="020B0604020202020204" pitchFamily="34" charset="0"/>
                <a:cs typeface="Arial" panose="020B0604020202020204" pitchFamily="34" charset="0"/>
              </a:rPr>
              <a:t>Školení pro členy a partnery</a:t>
            </a:r>
            <a:r>
              <a:rPr kumimoji="1" lang="en-US" altLang="cs-CZ" sz="3600" b="1" kern="0" dirty="0">
                <a:solidFill>
                  <a:srgbClr val="002060"/>
                </a:solidFill>
                <a:latin typeface="Arial" panose="020B0604020202020204" pitchFamily="34" charset="0"/>
                <a:cs typeface="Arial" panose="020B0604020202020204" pitchFamily="34" charset="0"/>
              </a:rPr>
              <a:t>:</a:t>
            </a:r>
            <a:endParaRPr kumimoji="1" lang="en-US" altLang="cs-CZ" sz="2800" kern="0" dirty="0">
              <a:solidFill>
                <a:srgbClr val="333333"/>
              </a:solidFill>
              <a:latin typeface="Arial" panose="020B0604020202020204" pitchFamily="34" charset="0"/>
              <a:cs typeface="Arial" panose="020B0604020202020204" pitchFamily="34" charset="0"/>
            </a:endParaRP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cs-CZ" altLang="cs-CZ" sz="2600" b="1" kern="0" dirty="0" err="1">
                <a:solidFill>
                  <a:srgbClr val="333333"/>
                </a:solidFill>
                <a:latin typeface="Arial" panose="020B0604020202020204" pitchFamily="34" charset="0"/>
                <a:cs typeface="Arial" panose="020B0604020202020204" pitchFamily="34" charset="0"/>
              </a:rPr>
              <a:t>Předkonferenční</a:t>
            </a:r>
            <a:r>
              <a:rPr kumimoji="1" lang="cs-CZ" altLang="cs-CZ" sz="2600" b="1" kern="0" dirty="0">
                <a:solidFill>
                  <a:srgbClr val="333333"/>
                </a:solidFill>
                <a:latin typeface="Arial" panose="020B0604020202020204" pitchFamily="34" charset="0"/>
                <a:cs typeface="Arial" panose="020B0604020202020204" pitchFamily="34" charset="0"/>
              </a:rPr>
              <a:t> workshopy </a:t>
            </a:r>
            <a:r>
              <a:rPr kumimoji="1" lang="en-US" altLang="cs-CZ" sz="2600" b="1" kern="0" dirty="0">
                <a:solidFill>
                  <a:srgbClr val="333333"/>
                </a:solidFill>
                <a:latin typeface="Arial" panose="020B0604020202020204" pitchFamily="34" charset="0"/>
                <a:cs typeface="Arial" panose="020B0604020202020204" pitchFamily="34" charset="0"/>
              </a:rPr>
              <a:t>(</a:t>
            </a:r>
            <a:r>
              <a:rPr kumimoji="1" lang="cs-CZ" altLang="cs-CZ" sz="2600" b="1" kern="0" dirty="0">
                <a:solidFill>
                  <a:srgbClr val="333333"/>
                </a:solidFill>
                <a:latin typeface="Arial" panose="020B0604020202020204" pitchFamily="34" charset="0"/>
                <a:cs typeface="Arial" panose="020B0604020202020204" pitchFamily="34" charset="0"/>
              </a:rPr>
              <a:t>půl dne</a:t>
            </a:r>
            <a:r>
              <a:rPr kumimoji="1" lang="en-US" altLang="cs-CZ"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cs-CZ" sz="2600" b="1" kern="0" dirty="0" err="1">
                <a:solidFill>
                  <a:srgbClr val="333333"/>
                </a:solidFill>
                <a:latin typeface="Arial" panose="020B0604020202020204" pitchFamily="34" charset="0"/>
                <a:cs typeface="Arial" panose="020B0604020202020204" pitchFamily="34" charset="0"/>
              </a:rPr>
              <a:t>Evalační</a:t>
            </a:r>
            <a:r>
              <a:rPr kumimoji="1" lang="cs-CZ" sz="2600" b="1" kern="0" dirty="0">
                <a:solidFill>
                  <a:srgbClr val="333333"/>
                </a:solidFill>
                <a:latin typeface="Arial" panose="020B0604020202020204" pitchFamily="34" charset="0"/>
                <a:cs typeface="Arial" panose="020B0604020202020204" pitchFamily="34" charset="0"/>
              </a:rPr>
              <a:t> minimum</a:t>
            </a:r>
            <a:r>
              <a:rPr kumimoji="1" lang="en-US" sz="2600" b="1" kern="0" dirty="0">
                <a:solidFill>
                  <a:srgbClr val="333333"/>
                </a:solidFill>
                <a:latin typeface="Arial" panose="020B0604020202020204" pitchFamily="34" charset="0"/>
                <a:cs typeface="Arial" panose="020B0604020202020204" pitchFamily="34" charset="0"/>
              </a:rPr>
              <a:t> (2</a:t>
            </a:r>
            <a:r>
              <a:rPr kumimoji="1" lang="cs-CZ" sz="2600" b="1" kern="0" dirty="0">
                <a:solidFill>
                  <a:srgbClr val="333333"/>
                </a:solidFill>
                <a:latin typeface="Arial" panose="020B0604020202020204" pitchFamily="34" charset="0"/>
                <a:cs typeface="Arial" panose="020B0604020202020204" pitchFamily="34" charset="0"/>
              </a:rPr>
              <a:t> dny</a:t>
            </a:r>
            <a:r>
              <a:rPr kumimoji="1" lang="en-US"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cs-CZ" sz="2600" b="1" kern="0" dirty="0">
                <a:solidFill>
                  <a:srgbClr val="333333"/>
                </a:solidFill>
                <a:latin typeface="Arial" panose="020B0604020202020204" pitchFamily="34" charset="0"/>
                <a:cs typeface="Arial" panose="020B0604020202020204" pitchFamily="34" charset="0"/>
              </a:rPr>
              <a:t>Tajemný </a:t>
            </a:r>
            <a:r>
              <a:rPr kumimoji="1" lang="cs-CZ" sz="2600" b="1" kern="0" dirty="0" err="1">
                <a:solidFill>
                  <a:srgbClr val="333333"/>
                </a:solidFill>
                <a:latin typeface="Arial" panose="020B0604020202020204" pitchFamily="34" charset="0"/>
                <a:cs typeface="Arial" panose="020B0604020202020204" pitchFamily="34" charset="0"/>
              </a:rPr>
              <a:t>kontrafaktuál</a:t>
            </a:r>
            <a:r>
              <a:rPr kumimoji="1" lang="cs-CZ" sz="2600" b="1" kern="0" dirty="0">
                <a:solidFill>
                  <a:srgbClr val="333333"/>
                </a:solidFill>
                <a:latin typeface="Arial" panose="020B0604020202020204" pitchFamily="34" charset="0"/>
                <a:cs typeface="Arial" panose="020B0604020202020204" pitchFamily="34" charset="0"/>
              </a:rPr>
              <a:t> </a:t>
            </a:r>
            <a:r>
              <a:rPr kumimoji="1" lang="en-US" sz="2600" b="1" kern="0" dirty="0">
                <a:solidFill>
                  <a:srgbClr val="333333"/>
                </a:solidFill>
                <a:latin typeface="Arial" panose="020B0604020202020204" pitchFamily="34" charset="0"/>
                <a:cs typeface="Arial" panose="020B0604020202020204" pitchFamily="34" charset="0"/>
              </a:rPr>
              <a:t>(1-2 </a:t>
            </a:r>
            <a:r>
              <a:rPr kumimoji="1" lang="cs-CZ" sz="2600" b="1" kern="0" dirty="0">
                <a:solidFill>
                  <a:srgbClr val="333333"/>
                </a:solidFill>
                <a:latin typeface="Arial" panose="020B0604020202020204" pitchFamily="34" charset="0"/>
                <a:cs typeface="Arial" panose="020B0604020202020204" pitchFamily="34" charset="0"/>
              </a:rPr>
              <a:t>dny</a:t>
            </a:r>
            <a:r>
              <a:rPr kumimoji="1" lang="en-US"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cs-CZ" sz="2600" b="1" kern="0" dirty="0">
                <a:solidFill>
                  <a:srgbClr val="333333"/>
                </a:solidFill>
                <a:latin typeface="Arial" panose="020B0604020202020204" pitchFamily="34" charset="0"/>
                <a:cs typeface="Arial" panose="020B0604020202020204" pitchFamily="34" charset="0"/>
              </a:rPr>
              <a:t>Zadávání evaluací </a:t>
            </a:r>
            <a:r>
              <a:rPr kumimoji="1" lang="en-US" sz="2600" b="1" kern="0" dirty="0">
                <a:solidFill>
                  <a:srgbClr val="333333"/>
                </a:solidFill>
                <a:latin typeface="Arial" panose="020B0604020202020204" pitchFamily="34" charset="0"/>
                <a:cs typeface="Arial" panose="020B0604020202020204" pitchFamily="34" charset="0"/>
              </a:rPr>
              <a:t>(1 </a:t>
            </a:r>
            <a:r>
              <a:rPr kumimoji="1" lang="cs-CZ" sz="2600" b="1" kern="0" dirty="0">
                <a:solidFill>
                  <a:srgbClr val="333333"/>
                </a:solidFill>
                <a:latin typeface="Arial" panose="020B0604020202020204" pitchFamily="34" charset="0"/>
                <a:cs typeface="Arial" panose="020B0604020202020204" pitchFamily="34" charset="0"/>
              </a:rPr>
              <a:t>den</a:t>
            </a:r>
            <a:r>
              <a:rPr kumimoji="1" lang="en-US"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en-US" sz="2600" b="1" kern="0" dirty="0">
                <a:solidFill>
                  <a:srgbClr val="333333"/>
                </a:solidFill>
                <a:latin typeface="Arial" panose="020B0604020202020204" pitchFamily="34" charset="0"/>
                <a:cs typeface="Arial" panose="020B0604020202020204" pitchFamily="34" charset="0"/>
              </a:rPr>
              <a:t>Realistic</a:t>
            </a:r>
            <a:r>
              <a:rPr kumimoji="1" lang="cs-CZ" sz="2600" b="1" kern="0" dirty="0" err="1">
                <a:solidFill>
                  <a:srgbClr val="333333"/>
                </a:solidFill>
                <a:latin typeface="Arial" panose="020B0604020202020204" pitchFamily="34" charset="0"/>
                <a:cs typeface="Arial" panose="020B0604020202020204" pitchFamily="34" charset="0"/>
              </a:rPr>
              <a:t>ká</a:t>
            </a:r>
            <a:r>
              <a:rPr kumimoji="1" lang="cs-CZ" sz="2600" b="1" kern="0" dirty="0">
                <a:solidFill>
                  <a:srgbClr val="333333"/>
                </a:solidFill>
                <a:latin typeface="Arial" panose="020B0604020202020204" pitchFamily="34" charset="0"/>
                <a:cs typeface="Arial" panose="020B0604020202020204" pitchFamily="34" charset="0"/>
              </a:rPr>
              <a:t> evaluace</a:t>
            </a:r>
            <a:r>
              <a:rPr kumimoji="1" lang="en-US" sz="2600" b="1" kern="0" dirty="0">
                <a:solidFill>
                  <a:srgbClr val="333333"/>
                </a:solidFill>
                <a:latin typeface="Arial" panose="020B0604020202020204" pitchFamily="34" charset="0"/>
                <a:cs typeface="Arial" panose="020B0604020202020204" pitchFamily="34" charset="0"/>
              </a:rPr>
              <a:t> (3 x ½ </a:t>
            </a:r>
            <a:r>
              <a:rPr kumimoji="1" lang="cs-CZ" sz="2600" b="1" kern="0" dirty="0">
                <a:solidFill>
                  <a:srgbClr val="333333"/>
                </a:solidFill>
                <a:latin typeface="Arial" panose="020B0604020202020204" pitchFamily="34" charset="0"/>
                <a:cs typeface="Arial" panose="020B0604020202020204" pitchFamily="34" charset="0"/>
              </a:rPr>
              <a:t>dne</a:t>
            </a:r>
            <a:r>
              <a:rPr kumimoji="1" lang="en-US"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en-US" sz="2600" b="1" kern="0" dirty="0" err="1">
                <a:solidFill>
                  <a:srgbClr val="333333"/>
                </a:solidFill>
                <a:latin typeface="Arial" panose="020B0604020202020204" pitchFamily="34" charset="0"/>
                <a:cs typeface="Arial" panose="020B0604020202020204" pitchFamily="34" charset="0"/>
              </a:rPr>
              <a:t>Fo</a:t>
            </a:r>
            <a:r>
              <a:rPr kumimoji="1" lang="cs-CZ" sz="2600" b="1" kern="0" dirty="0">
                <a:solidFill>
                  <a:srgbClr val="333333"/>
                </a:solidFill>
                <a:latin typeface="Arial" panose="020B0604020202020204" pitchFamily="34" charset="0"/>
                <a:cs typeface="Arial" panose="020B0604020202020204" pitchFamily="34" charset="0"/>
              </a:rPr>
              <a:t>k</a:t>
            </a:r>
            <a:r>
              <a:rPr kumimoji="1" lang="en-US" sz="2600" b="1" kern="0" dirty="0">
                <a:solidFill>
                  <a:srgbClr val="333333"/>
                </a:solidFill>
                <a:latin typeface="Arial" panose="020B0604020202020204" pitchFamily="34" charset="0"/>
                <a:cs typeface="Arial" panose="020B0604020202020204" pitchFamily="34" charset="0"/>
              </a:rPr>
              <a:t>us</a:t>
            </a:r>
            <a:r>
              <a:rPr kumimoji="1" lang="cs-CZ" sz="2600" b="1" kern="0" dirty="0">
                <a:solidFill>
                  <a:srgbClr val="333333"/>
                </a:solidFill>
                <a:latin typeface="Arial" panose="020B0604020202020204" pitchFamily="34" charset="0"/>
                <a:cs typeface="Arial" panose="020B0604020202020204" pitchFamily="34" charset="0"/>
              </a:rPr>
              <a:t>ní skupiny</a:t>
            </a:r>
            <a:r>
              <a:rPr kumimoji="1" lang="en-US" sz="2600" b="1" kern="0" dirty="0">
                <a:solidFill>
                  <a:srgbClr val="333333"/>
                </a:solidFill>
                <a:latin typeface="Arial" panose="020B0604020202020204" pitchFamily="34" charset="0"/>
                <a:cs typeface="Arial" panose="020B0604020202020204" pitchFamily="34" charset="0"/>
              </a:rPr>
              <a:t> (3-4 </a:t>
            </a:r>
            <a:r>
              <a:rPr kumimoji="1" lang="cs-CZ" sz="2600" b="1" kern="0" dirty="0">
                <a:solidFill>
                  <a:srgbClr val="333333"/>
                </a:solidFill>
                <a:latin typeface="Arial" panose="020B0604020202020204" pitchFamily="34" charset="0"/>
                <a:cs typeface="Arial" panose="020B0604020202020204" pitchFamily="34" charset="0"/>
              </a:rPr>
              <a:t>dny</a:t>
            </a:r>
            <a:r>
              <a:rPr kumimoji="1" lang="en-US" sz="26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900"/>
              </a:spcBef>
              <a:spcAft>
                <a:spcPct val="0"/>
              </a:spcAft>
              <a:buClr>
                <a:srgbClr val="578963"/>
              </a:buClr>
              <a:buSzPct val="100000"/>
              <a:buFont typeface="Arial" panose="020B0604020202020204" pitchFamily="34" charset="0"/>
              <a:buChar char="•"/>
            </a:pPr>
            <a:r>
              <a:rPr kumimoji="1" lang="cs-CZ" sz="2600" b="1" kern="0" dirty="0">
                <a:solidFill>
                  <a:srgbClr val="333333"/>
                </a:solidFill>
                <a:latin typeface="Arial" panose="020B0604020202020204" pitchFamily="34" charset="0"/>
                <a:cs typeface="Arial" panose="020B0604020202020204" pitchFamily="34" charset="0"/>
              </a:rPr>
              <a:t>Mentoring, konzultace a školení na míru</a:t>
            </a:r>
            <a:r>
              <a:rPr kumimoji="1" lang="en-US" sz="2600" b="1" kern="0" dirty="0">
                <a:solidFill>
                  <a:srgbClr val="333333"/>
                </a:solidFill>
                <a:latin typeface="Arial" panose="020B0604020202020204" pitchFamily="34" charset="0"/>
                <a:cs typeface="Arial" panose="020B0604020202020204" pitchFamily="34" charset="0"/>
              </a:rPr>
              <a:t> (1 </a:t>
            </a:r>
            <a:r>
              <a:rPr kumimoji="1" lang="cs-CZ" sz="2600" b="1" kern="0" dirty="0">
                <a:solidFill>
                  <a:srgbClr val="333333"/>
                </a:solidFill>
                <a:latin typeface="Arial" panose="020B0604020202020204" pitchFamily="34" charset="0"/>
                <a:cs typeface="Arial" panose="020B0604020202020204" pitchFamily="34" charset="0"/>
              </a:rPr>
              <a:t>až</a:t>
            </a:r>
            <a:r>
              <a:rPr kumimoji="1" lang="en-US" sz="2600" b="1" kern="0" dirty="0">
                <a:solidFill>
                  <a:srgbClr val="333333"/>
                </a:solidFill>
                <a:latin typeface="Arial" panose="020B0604020202020204" pitchFamily="34" charset="0"/>
                <a:cs typeface="Arial" panose="020B0604020202020204" pitchFamily="34" charset="0"/>
              </a:rPr>
              <a:t> 5 </a:t>
            </a:r>
            <a:r>
              <a:rPr kumimoji="1" lang="cs-CZ" sz="2600" b="1" kern="0" dirty="0">
                <a:solidFill>
                  <a:srgbClr val="333333"/>
                </a:solidFill>
                <a:latin typeface="Arial" panose="020B0604020202020204" pitchFamily="34" charset="0"/>
                <a:cs typeface="Arial" panose="020B0604020202020204" pitchFamily="34" charset="0"/>
              </a:rPr>
              <a:t>dní</a:t>
            </a:r>
            <a:r>
              <a:rPr kumimoji="1" lang="en-US" sz="2600" b="1" kern="0" dirty="0">
                <a:solidFill>
                  <a:srgbClr val="333333"/>
                </a:solidFill>
                <a:latin typeface="Arial" panose="020B0604020202020204" pitchFamily="34" charset="0"/>
                <a:cs typeface="Arial" panose="020B0604020202020204" pitchFamily="34" charset="0"/>
              </a:rPr>
              <a:t>)</a:t>
            </a:r>
          </a:p>
        </p:txBody>
      </p:sp>
      <p:pic>
        <p:nvPicPr>
          <p:cNvPr id="2" name="Obrázek 1" descr="logo_N01_F01-1.png">
            <a:extLst>
              <a:ext uri="{FF2B5EF4-FFF2-40B4-BE49-F238E27FC236}">
                <a16:creationId xmlns:a16="http://schemas.microsoft.com/office/drawing/2014/main" id="{7A1DC840-8658-AD4A-9E78-E9643AE9EC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2814" y="480740"/>
            <a:ext cx="1808105" cy="540353"/>
          </a:xfrm>
          <a:prstGeom prst="rect">
            <a:avLst/>
          </a:prstGeom>
          <a:noFill/>
          <a:ln>
            <a:noFill/>
          </a:ln>
        </p:spPr>
      </p:pic>
      <p:sp>
        <p:nvSpPr>
          <p:cNvPr id="3" name="Zástupný symbol pro číslo snímku 1">
            <a:extLst>
              <a:ext uri="{FF2B5EF4-FFF2-40B4-BE49-F238E27FC236}">
                <a16:creationId xmlns:a16="http://schemas.microsoft.com/office/drawing/2014/main" id="{11E5A45C-FA55-F927-FF21-A3FDB2760FCD}"/>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49</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62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calcmode="lin" valueType="num">
                                      <p:cBhvr additive="base">
                                        <p:cTn id="2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260140"/>
          </a:xfrm>
        </p:spPr>
        <p:txBody>
          <a:bodyPr/>
          <a:lstStyle/>
          <a:p>
            <a:pPr>
              <a:lnSpc>
                <a:spcPct val="110000"/>
              </a:lnSpc>
              <a:spcAft>
                <a:spcPts val="0"/>
              </a:spcAft>
            </a:pPr>
            <a:r>
              <a:rPr lang="cs-CZ" sz="3600" b="1" dirty="0"/>
              <a:t>Kontext a účel evaluace </a:t>
            </a:r>
            <a:br>
              <a:rPr lang="en-GB" sz="3600" dirty="0"/>
            </a:br>
            <a:r>
              <a:rPr lang="cs-CZ" sz="3600" dirty="0"/>
              <a:t>(Příprava scény, úvod do tématu)</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080625" cy="4536504"/>
        </p:xfrm>
        <a:graphic>
          <a:graphicData uri="http://schemas.openxmlformats.org/drawingml/2006/table">
            <a:tbl>
              <a:tblPr firstRow="1" firstCol="1" bandRow="1" bandCol="1">
                <a:tableStyleId>{2D5ABB26-0587-4C30-8999-92F81FD0307C}</a:tableStyleId>
              </a:tblPr>
              <a:tblGrid>
                <a:gridCol w="10080625">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cs typeface="Calibri" panose="020F0502020204030204" pitchFamily="34" charset="0"/>
                        </a:rPr>
                        <a:t>Co ano</a:t>
                      </a:r>
                      <a:endParaRPr lang="en-GB" sz="1800" b="1" dirty="0">
                        <a:effectLst/>
                        <a:latin typeface="Calibri" panose="020F0502020204030204" pitchFamily="34" charset="0"/>
                        <a:cs typeface="Calibri" panose="020F0502020204030204" pitchFamily="34" charset="0"/>
                      </a:endParaRPr>
                    </a:p>
                    <a:p>
                      <a:pPr marL="742950" lvl="1" indent="-285750">
                        <a:lnSpc>
                          <a:spcPct val="115000"/>
                        </a:lnSpc>
                        <a:spcAft>
                          <a:spcPts val="0"/>
                        </a:spcAft>
                        <a:buFont typeface="Symbol" panose="05050102010706020507" pitchFamily="18" charset="2"/>
                        <a:buChar char=""/>
                      </a:pPr>
                      <a:r>
                        <a:rPr lang="cs-CZ" sz="1800" b="1" kern="1200" dirty="0">
                          <a:effectLst/>
                          <a:latin typeface="Calibri" panose="020F0502020204030204" pitchFamily="34" charset="0"/>
                          <a:cs typeface="Calibri" panose="020F0502020204030204" pitchFamily="34" charset="0"/>
                        </a:rPr>
                        <a:t>Vysvětlete intervenci</a:t>
                      </a:r>
                      <a:r>
                        <a:rPr lang="cs-CZ" sz="1800" kern="1200" dirty="0">
                          <a:effectLst/>
                          <a:latin typeface="Calibri" panose="020F0502020204030204" pitchFamily="34" charset="0"/>
                          <a:cs typeface="Calibri" panose="020F0502020204030204" pitchFamily="34" charset="0"/>
                        </a:rPr>
                        <a:t>, která má být evaluována, včetně stručného širšího kontextu. Proč vznikla? Komu má sloužit, jak má fungovat, čeho má dosáhnout? Kdo jsou klíčoví aktéři? Existuje-li teorie změny, uveďte ji.</a:t>
                      </a:r>
                      <a:endParaRPr lang="en-GB" sz="1800" dirty="0">
                        <a:effectLst/>
                        <a:latin typeface="Calibri" panose="020F0502020204030204" pitchFamily="34" charset="0"/>
                        <a:cs typeface="Calibri" panose="020F0502020204030204" pitchFamily="34" charset="0"/>
                      </a:endParaRPr>
                    </a:p>
                    <a:p>
                      <a:pPr marL="742950" lvl="1" indent="-285750">
                        <a:lnSpc>
                          <a:spcPct val="115000"/>
                        </a:lnSpc>
                        <a:spcAft>
                          <a:spcPts val="0"/>
                        </a:spcAft>
                        <a:buFont typeface="Symbol" panose="05050102010706020507" pitchFamily="18" charset="2"/>
                        <a:buChar char=""/>
                      </a:pPr>
                      <a:r>
                        <a:rPr lang="cs-CZ" sz="1800" b="1" kern="1200" dirty="0">
                          <a:effectLst/>
                          <a:latin typeface="Calibri" panose="020F0502020204030204" pitchFamily="34" charset="0"/>
                          <a:cs typeface="Calibri" panose="020F0502020204030204" pitchFamily="34" charset="0"/>
                        </a:rPr>
                        <a:t>Vysvětlete účel a kontext evaluace</a:t>
                      </a:r>
                      <a:r>
                        <a:rPr lang="cs-CZ" sz="1800" kern="1200" dirty="0">
                          <a:effectLst/>
                          <a:latin typeface="Calibri" panose="020F0502020204030204" pitchFamily="34" charset="0"/>
                          <a:cs typeface="Calibri" panose="020F0502020204030204" pitchFamily="34" charset="0"/>
                        </a:rPr>
                        <a:t> – jaký je evaluační mandát a jak vznikl? Kdo je zadavatel a jakou má roli? Jak, k čemu a kým bude evaluace využita? Kdo má jaké informační potřeby?  </a:t>
                      </a:r>
                      <a:endParaRPr lang="en-GB" sz="1800" dirty="0">
                        <a:effectLst/>
                        <a:latin typeface="Calibri" panose="020F0502020204030204" pitchFamily="34" charset="0"/>
                        <a:cs typeface="Calibri" panose="020F0502020204030204" pitchFamily="34"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cs typeface="Calibri" panose="020F0502020204030204" pitchFamily="34" charset="0"/>
                        </a:rPr>
                        <a:t>Přemýšlejte o </a:t>
                      </a:r>
                      <a:r>
                        <a:rPr lang="cs-CZ" sz="1800" b="1" kern="1200" dirty="0">
                          <a:effectLst/>
                          <a:latin typeface="Calibri" panose="020F0502020204030204" pitchFamily="34" charset="0"/>
                          <a:cs typeface="Calibri" panose="020F0502020204030204" pitchFamily="34" charset="0"/>
                        </a:rPr>
                        <a:t>definování klíčových konceptů či pojmů</a:t>
                      </a:r>
                      <a:r>
                        <a:rPr lang="cs-CZ" sz="1800" kern="1200" dirty="0">
                          <a:effectLst/>
                          <a:latin typeface="Calibri" panose="020F0502020204030204" pitchFamily="34" charset="0"/>
                          <a:cs typeface="Calibri" panose="020F0502020204030204" pitchFamily="34" charset="0"/>
                        </a:rPr>
                        <a:t>, které používáte. </a:t>
                      </a:r>
                      <a:endParaRPr lang="en-GB" sz="1800" dirty="0">
                        <a:effectLst/>
                        <a:latin typeface="Calibri" panose="020F0502020204030204" pitchFamily="34" charset="0"/>
                        <a:cs typeface="Calibri" panose="020F0502020204030204" pitchFamily="34" charset="0"/>
                      </a:endParaRPr>
                    </a:p>
                    <a:p>
                      <a:pPr algn="l" defTabSz="914400" rtl="0" eaLnBrk="1" latinLnBrk="0" hangingPunct="1">
                        <a:lnSpc>
                          <a:spcPct val="115000"/>
                        </a:lnSpc>
                        <a:spcBef>
                          <a:spcPts val="2400"/>
                        </a:spcBef>
                        <a:spcAft>
                          <a:spcPts val="0"/>
                        </a:spcAft>
                      </a:pPr>
                      <a:r>
                        <a:rPr lang="cs-CZ" sz="1800" b="1" kern="1200" dirty="0">
                          <a:solidFill>
                            <a:schemeClr val="tx1"/>
                          </a:solidFill>
                          <a:effectLst/>
                          <a:latin typeface="Calibri" panose="020F0502020204030204" pitchFamily="34" charset="0"/>
                          <a:ea typeface="+mn-ea"/>
                          <a:cs typeface="Calibri" panose="020F0502020204030204" pitchFamily="34" charset="0"/>
                        </a:rPr>
                        <a:t>Čeho se vyvarovat</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Tuto část nedělejte příliš dlouhou.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Neodkazujte na všechny nepřímo související dokumenty (evropskými nařízeními počínaje, přes operační program po základní evaluační učebnice) s předpokladem, že v nich účastníci budou schopni najít to, co jste jim nebyli schopni sami stručně shrnout.</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58009" marR="58009"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icons-png.flaticon.com/512/2576/2576686.png">
            <a:extLst>
              <a:ext uri="{FF2B5EF4-FFF2-40B4-BE49-F238E27FC236}">
                <a16:creationId xmlns:a16="http://schemas.microsoft.com/office/drawing/2014/main" id="{DE817BD4-ED33-432A-9A97-8EF15CFE30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465325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DA711411-2D80-5264-B4B3-37F735639D01}"/>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AD268723-0A5A-4400-AF69-FD9C68D9FEB0}"/>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8128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1258016"/>
            <a:ext cx="12192000" cy="8077"/>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19343" y="412786"/>
            <a:ext cx="8526334" cy="707886"/>
          </a:xfrm>
          <a:prstGeom prst="rect">
            <a:avLst/>
          </a:prstGeom>
          <a:noFill/>
        </p:spPr>
        <p:txBody>
          <a:bodyPr wrap="square" rtlCol="0">
            <a:spAutoFit/>
          </a:bodyPr>
          <a:lstStyle/>
          <a:p>
            <a:r>
              <a:rPr lang="cs-CZ" sz="4000" b="1" dirty="0">
                <a:latin typeface="Arial" panose="020B0604020202020204" pitchFamily="34" charset="0"/>
                <a:cs typeface="Arial" panose="020B0604020202020204" pitchFamily="34" charset="0"/>
              </a:rPr>
              <a:t>Sdílení zkušeností</a:t>
            </a:r>
          </a:p>
        </p:txBody>
      </p:sp>
      <p:sp>
        <p:nvSpPr>
          <p:cNvPr id="8" name="Textfeld 7"/>
          <p:cNvSpPr txBox="1"/>
          <p:nvPr/>
        </p:nvSpPr>
        <p:spPr>
          <a:xfrm>
            <a:off x="1241563" y="1753135"/>
            <a:ext cx="9708873" cy="4305474"/>
          </a:xfrm>
          <a:prstGeom prst="rect">
            <a:avLst/>
          </a:prstGeom>
          <a:noFill/>
        </p:spPr>
        <p:txBody>
          <a:bodyPr wrap="square" rtlCol="0">
            <a:spAutoFit/>
          </a:bodyPr>
          <a:lstStyle/>
          <a:p>
            <a:pPr marL="265113" lvl="1" indent="-265113" algn="ctr" eaLnBrk="0" fontAlgn="base" hangingPunct="0">
              <a:lnSpc>
                <a:spcPct val="120000"/>
              </a:lnSpc>
              <a:spcBef>
                <a:spcPts val="1200"/>
              </a:spcBef>
              <a:spcAft>
                <a:spcPct val="0"/>
              </a:spcAft>
              <a:buClr>
                <a:srgbClr val="578963"/>
              </a:buClr>
              <a:buSzPct val="100000"/>
              <a:buFont typeface="Arial" panose="020B0604020202020204" pitchFamily="34" charset="0"/>
              <a:buChar char="•"/>
            </a:pPr>
            <a:r>
              <a:rPr kumimoji="1" lang="cs-CZ" altLang="cs-CZ" sz="2800" b="1" kern="0" dirty="0">
                <a:solidFill>
                  <a:srgbClr val="333333"/>
                </a:solidFill>
                <a:latin typeface="Arial" panose="020B0604020202020204" pitchFamily="34" charset="0"/>
                <a:cs typeface="Arial" panose="020B0604020202020204" pitchFamily="34" charset="0"/>
              </a:rPr>
              <a:t>Výroční konference</a:t>
            </a:r>
            <a:r>
              <a:rPr kumimoji="1" lang="en-US" altLang="cs-CZ" sz="2800" b="1" kern="0" dirty="0">
                <a:solidFill>
                  <a:srgbClr val="333333"/>
                </a:solidFill>
                <a:latin typeface="Arial" panose="020B0604020202020204" pitchFamily="34" charset="0"/>
                <a:cs typeface="Arial" panose="020B0604020202020204" pitchFamily="34" charset="0"/>
              </a:rPr>
              <a:t> (1 </a:t>
            </a:r>
            <a:r>
              <a:rPr kumimoji="1" lang="cs-CZ" altLang="cs-CZ" sz="2800" b="1" kern="0" dirty="0">
                <a:solidFill>
                  <a:srgbClr val="333333"/>
                </a:solidFill>
                <a:latin typeface="Arial" panose="020B0604020202020204" pitchFamily="34" charset="0"/>
                <a:cs typeface="Arial" panose="020B0604020202020204" pitchFamily="34" charset="0"/>
              </a:rPr>
              <a:t>až</a:t>
            </a:r>
            <a:r>
              <a:rPr kumimoji="1" lang="en-US" altLang="cs-CZ" sz="2800" b="1" kern="0" dirty="0">
                <a:solidFill>
                  <a:srgbClr val="333333"/>
                </a:solidFill>
                <a:latin typeface="Arial" panose="020B0604020202020204" pitchFamily="34" charset="0"/>
                <a:cs typeface="Arial" panose="020B0604020202020204" pitchFamily="34" charset="0"/>
              </a:rPr>
              <a:t> 2 </a:t>
            </a:r>
            <a:r>
              <a:rPr kumimoji="1" lang="cs-CZ" altLang="cs-CZ" sz="2800" b="1" kern="0" dirty="0">
                <a:solidFill>
                  <a:srgbClr val="333333"/>
                </a:solidFill>
                <a:latin typeface="Arial" panose="020B0604020202020204" pitchFamily="34" charset="0"/>
                <a:cs typeface="Arial" panose="020B0604020202020204" pitchFamily="34" charset="0"/>
              </a:rPr>
              <a:t>dny</a:t>
            </a:r>
            <a:r>
              <a:rPr kumimoji="1" lang="en-US" altLang="cs-CZ" sz="2800" b="1" kern="0" dirty="0">
                <a:solidFill>
                  <a:srgbClr val="333333"/>
                </a:solidFill>
                <a:latin typeface="Arial" panose="020B0604020202020204" pitchFamily="34" charset="0"/>
                <a:cs typeface="Arial" panose="020B0604020202020204" pitchFamily="34" charset="0"/>
              </a:rPr>
              <a:t>) a</a:t>
            </a:r>
            <a:r>
              <a:rPr kumimoji="1" lang="cs-CZ" altLang="cs-CZ" sz="2800" b="1" kern="0" dirty="0">
                <a:solidFill>
                  <a:srgbClr val="333333"/>
                </a:solidFill>
                <a:latin typeface="Arial" panose="020B0604020202020204" pitchFamily="34" charset="0"/>
                <a:cs typeface="Arial" panose="020B0604020202020204" pitchFamily="34" charset="0"/>
              </a:rPr>
              <a:t> výroční Kongres</a:t>
            </a:r>
            <a:endParaRPr kumimoji="1" lang="en-US" altLang="cs-CZ" sz="2800" b="1" kern="0" dirty="0">
              <a:solidFill>
                <a:srgbClr val="333333"/>
              </a:solidFill>
              <a:latin typeface="Arial" panose="020B0604020202020204" pitchFamily="34" charset="0"/>
              <a:cs typeface="Arial" panose="020B0604020202020204" pitchFamily="34" charset="0"/>
            </a:endParaRPr>
          </a:p>
          <a:p>
            <a:pPr marL="265113" lvl="1" indent="-265113" algn="ctr" eaLnBrk="0" fontAlgn="base" hangingPunct="0">
              <a:lnSpc>
                <a:spcPct val="120000"/>
              </a:lnSpc>
              <a:spcBef>
                <a:spcPts val="1000"/>
              </a:spcBef>
              <a:spcAft>
                <a:spcPct val="0"/>
              </a:spcAft>
              <a:buClr>
                <a:srgbClr val="578963"/>
              </a:buClr>
              <a:buSzPct val="100000"/>
              <a:buFont typeface="Arial" panose="020B0604020202020204" pitchFamily="34" charset="0"/>
              <a:buChar char="•"/>
            </a:pPr>
            <a:r>
              <a:rPr kumimoji="1" lang="en-US" sz="2800" b="1" kern="0" dirty="0">
                <a:solidFill>
                  <a:srgbClr val="333333"/>
                </a:solidFill>
                <a:latin typeface="Arial" panose="020B0604020202020204" pitchFamily="34" charset="0"/>
                <a:cs typeface="Arial" panose="020B0604020202020204" pitchFamily="34" charset="0"/>
              </a:rPr>
              <a:t>Newsletter (</a:t>
            </a:r>
            <a:r>
              <a:rPr kumimoji="1" lang="cs-CZ" sz="2800" b="1" kern="0" dirty="0">
                <a:solidFill>
                  <a:srgbClr val="333333"/>
                </a:solidFill>
                <a:latin typeface="Arial" panose="020B0604020202020204" pitchFamily="34" charset="0"/>
                <a:cs typeface="Arial" panose="020B0604020202020204" pitchFamily="34" charset="0"/>
              </a:rPr>
              <a:t>6-8 x ročně</a:t>
            </a:r>
            <a:r>
              <a:rPr kumimoji="1" lang="en-US" sz="28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1000"/>
              </a:spcBef>
              <a:spcAft>
                <a:spcPct val="0"/>
              </a:spcAft>
              <a:buClr>
                <a:srgbClr val="578963"/>
              </a:buClr>
              <a:buSzPct val="100000"/>
              <a:buFont typeface="Arial" panose="020B0604020202020204" pitchFamily="34" charset="0"/>
              <a:buChar char="•"/>
            </a:pPr>
            <a:r>
              <a:rPr kumimoji="1" lang="en-US" sz="2800" b="1" kern="0" dirty="0" err="1">
                <a:solidFill>
                  <a:srgbClr val="333333"/>
                </a:solidFill>
                <a:latin typeface="Arial" panose="020B0604020202020204" pitchFamily="34" charset="0"/>
                <a:cs typeface="Arial" panose="020B0604020202020204" pitchFamily="34" charset="0"/>
              </a:rPr>
              <a:t>FlashInfo</a:t>
            </a:r>
            <a:r>
              <a:rPr kumimoji="1" lang="en-US" sz="2800" b="1" kern="0" dirty="0">
                <a:solidFill>
                  <a:srgbClr val="333333"/>
                </a:solidFill>
                <a:latin typeface="Arial" panose="020B0604020202020204" pitchFamily="34" charset="0"/>
                <a:cs typeface="Arial" panose="020B0604020202020204" pitchFamily="34" charset="0"/>
              </a:rPr>
              <a:t> (</a:t>
            </a:r>
            <a:r>
              <a:rPr kumimoji="1" lang="cs-CZ" sz="2800" b="1" kern="0" dirty="0">
                <a:solidFill>
                  <a:srgbClr val="333333"/>
                </a:solidFill>
                <a:latin typeface="Arial" panose="020B0604020202020204" pitchFamily="34" charset="0"/>
                <a:cs typeface="Arial" panose="020B0604020202020204" pitchFamily="34" charset="0"/>
              </a:rPr>
              <a:t>cca 20 x ročně</a:t>
            </a:r>
            <a:r>
              <a:rPr kumimoji="1" lang="en-US" sz="28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1000"/>
              </a:spcBef>
              <a:spcAft>
                <a:spcPct val="0"/>
              </a:spcAft>
              <a:buClr>
                <a:srgbClr val="578963"/>
              </a:buClr>
              <a:buSzPct val="100000"/>
              <a:buFont typeface="Arial" panose="020B0604020202020204" pitchFamily="34" charset="0"/>
              <a:buChar char="•"/>
            </a:pPr>
            <a:r>
              <a:rPr kumimoji="1" lang="cs-CZ" sz="2800" b="1" kern="0" dirty="0">
                <a:solidFill>
                  <a:srgbClr val="333333"/>
                </a:solidFill>
                <a:latin typeface="Arial" panose="020B0604020202020204" pitchFamily="34" charset="0"/>
                <a:cs typeface="Arial" panose="020B0604020202020204" pitchFamily="34" charset="0"/>
              </a:rPr>
              <a:t>Studentská evaluační soutěž</a:t>
            </a:r>
            <a:r>
              <a:rPr kumimoji="1" lang="en-US" sz="2800" b="1" kern="0" dirty="0">
                <a:solidFill>
                  <a:srgbClr val="333333"/>
                </a:solidFill>
                <a:latin typeface="Arial" panose="020B0604020202020204" pitchFamily="34" charset="0"/>
                <a:cs typeface="Arial" panose="020B0604020202020204" pitchFamily="34" charset="0"/>
              </a:rPr>
              <a:t> (</a:t>
            </a:r>
            <a:r>
              <a:rPr kumimoji="1" lang="cs-CZ" sz="2800" b="1" kern="0" dirty="0">
                <a:solidFill>
                  <a:srgbClr val="333333"/>
                </a:solidFill>
                <a:latin typeface="Arial" panose="020B0604020202020204" pitchFamily="34" charset="0"/>
                <a:cs typeface="Arial" panose="020B0604020202020204" pitchFamily="34" charset="0"/>
              </a:rPr>
              <a:t>každoročně</a:t>
            </a:r>
            <a:r>
              <a:rPr kumimoji="1" lang="en-US" sz="2800" b="1" kern="0" dirty="0">
                <a:solidFill>
                  <a:srgbClr val="333333"/>
                </a:solidFill>
                <a:latin typeface="Arial" panose="020B0604020202020204" pitchFamily="34" charset="0"/>
                <a:cs typeface="Arial" panose="020B0604020202020204" pitchFamily="34" charset="0"/>
              </a:rPr>
              <a:t>) + </a:t>
            </a:r>
            <a:r>
              <a:rPr lang="en-US" sz="2800" b="1" u="sng" dirty="0">
                <a:latin typeface="Arial" panose="020B0604020202020204" pitchFamily="34" charset="0"/>
                <a:cs typeface="Arial" panose="020B0604020202020204" pitchFamily="34" charset="0"/>
                <a:hlinkClick r:id="rId2"/>
              </a:rPr>
              <a:t>World Evaluation Case Competition</a:t>
            </a:r>
            <a:r>
              <a:rPr lang="en-US" sz="2800" dirty="0">
                <a:latin typeface="Arial" panose="020B0604020202020204" pitchFamily="34" charset="0"/>
                <a:cs typeface="Arial" panose="020B0604020202020204" pitchFamily="34" charset="0"/>
              </a:rPr>
              <a:t> (WECC)</a:t>
            </a:r>
          </a:p>
          <a:p>
            <a:pPr marL="265113" lvl="1" indent="-265113" algn="ctr" eaLnBrk="0" fontAlgn="base" hangingPunct="0">
              <a:lnSpc>
                <a:spcPct val="120000"/>
              </a:lnSpc>
              <a:spcBef>
                <a:spcPts val="1000"/>
              </a:spcBef>
              <a:spcAft>
                <a:spcPct val="0"/>
              </a:spcAft>
              <a:buClr>
                <a:srgbClr val="578963"/>
              </a:buClr>
              <a:buSzPct val="100000"/>
              <a:buFont typeface="Arial" panose="020B0604020202020204" pitchFamily="34" charset="0"/>
              <a:buChar char="•"/>
            </a:pPr>
            <a:r>
              <a:rPr kumimoji="1" lang="en-US" sz="2800" b="1" kern="0" dirty="0" err="1">
                <a:solidFill>
                  <a:srgbClr val="333333"/>
                </a:solidFill>
                <a:latin typeface="Arial" panose="020B0604020202020204" pitchFamily="34" charset="0"/>
                <a:cs typeface="Arial" panose="020B0604020202020204" pitchFamily="34" charset="0"/>
              </a:rPr>
              <a:t>EvalCafé</a:t>
            </a:r>
            <a:r>
              <a:rPr kumimoji="1" lang="en-US" sz="2800" b="1" kern="0" dirty="0">
                <a:solidFill>
                  <a:srgbClr val="333333"/>
                </a:solidFill>
                <a:latin typeface="Arial" panose="020B0604020202020204" pitchFamily="34" charset="0"/>
                <a:cs typeface="Arial" panose="020B0604020202020204" pitchFamily="34" charset="0"/>
              </a:rPr>
              <a:t> / </a:t>
            </a:r>
            <a:r>
              <a:rPr kumimoji="1" lang="en-US" sz="2800" b="1" kern="0" dirty="0" err="1">
                <a:solidFill>
                  <a:srgbClr val="333333"/>
                </a:solidFill>
                <a:latin typeface="Arial" panose="020B0604020202020204" pitchFamily="34" charset="0"/>
                <a:cs typeface="Arial" panose="020B0604020202020204" pitchFamily="34" charset="0"/>
              </a:rPr>
              <a:t>EvalPub</a:t>
            </a:r>
            <a:r>
              <a:rPr kumimoji="1" lang="en-US" sz="2800" b="1" kern="0" dirty="0">
                <a:solidFill>
                  <a:srgbClr val="333333"/>
                </a:solidFill>
                <a:latin typeface="Arial" panose="020B0604020202020204" pitchFamily="34" charset="0"/>
                <a:cs typeface="Arial" panose="020B0604020202020204" pitchFamily="34" charset="0"/>
              </a:rPr>
              <a:t> (</a:t>
            </a:r>
            <a:r>
              <a:rPr kumimoji="1" lang="cs-CZ" sz="2800" b="1" kern="0" dirty="0">
                <a:solidFill>
                  <a:srgbClr val="333333"/>
                </a:solidFill>
                <a:latin typeface="Arial" panose="020B0604020202020204" pitchFamily="34" charset="0"/>
                <a:cs typeface="Arial" panose="020B0604020202020204" pitchFamily="34" charset="0"/>
              </a:rPr>
              <a:t>na základě poptávky</a:t>
            </a:r>
            <a:r>
              <a:rPr kumimoji="1" lang="en-US" sz="2800" b="1" kern="0" dirty="0">
                <a:solidFill>
                  <a:srgbClr val="333333"/>
                </a:solidFill>
                <a:latin typeface="Arial" panose="020B0604020202020204" pitchFamily="34" charset="0"/>
                <a:cs typeface="Arial" panose="020B0604020202020204" pitchFamily="34" charset="0"/>
              </a:rPr>
              <a:t>)</a:t>
            </a:r>
          </a:p>
          <a:p>
            <a:pPr marL="265113" lvl="1" indent="-265113" algn="ctr" eaLnBrk="0" fontAlgn="base" hangingPunct="0">
              <a:lnSpc>
                <a:spcPct val="120000"/>
              </a:lnSpc>
              <a:spcBef>
                <a:spcPts val="1000"/>
              </a:spcBef>
              <a:spcAft>
                <a:spcPct val="0"/>
              </a:spcAft>
              <a:buClr>
                <a:srgbClr val="578963"/>
              </a:buClr>
              <a:buSzPct val="100000"/>
              <a:buFont typeface="Arial" panose="020B0604020202020204" pitchFamily="34" charset="0"/>
              <a:buChar char="•"/>
            </a:pPr>
            <a:r>
              <a:rPr kumimoji="1" lang="en-US" sz="2800" b="1" kern="0" dirty="0">
                <a:solidFill>
                  <a:srgbClr val="333333"/>
                </a:solidFill>
                <a:latin typeface="Arial" panose="020B0604020202020204" pitchFamily="34" charset="0"/>
                <a:cs typeface="Arial" panose="020B0604020202020204" pitchFamily="34" charset="0"/>
              </a:rPr>
              <a:t>Web: </a:t>
            </a:r>
            <a:r>
              <a:rPr kumimoji="1" lang="en-US" sz="2800" b="1" kern="0" dirty="0">
                <a:solidFill>
                  <a:srgbClr val="333333"/>
                </a:solidFill>
                <a:latin typeface="Arial" panose="020B0604020202020204" pitchFamily="34" charset="0"/>
                <a:cs typeface="Arial" panose="020B0604020202020204" pitchFamily="34" charset="0"/>
                <a:hlinkClick r:id="rId3"/>
              </a:rPr>
              <a:t>https://czecheval.cz/</a:t>
            </a:r>
            <a:endParaRPr kumimoji="1" lang="en-US" sz="2800" b="1" kern="0" dirty="0">
              <a:solidFill>
                <a:srgbClr val="333333"/>
              </a:solidFill>
              <a:latin typeface="Arial" panose="020B0604020202020204" pitchFamily="34" charset="0"/>
              <a:cs typeface="Arial" panose="020B0604020202020204" pitchFamily="34" charset="0"/>
            </a:endParaRPr>
          </a:p>
        </p:txBody>
      </p:sp>
      <p:pic>
        <p:nvPicPr>
          <p:cNvPr id="2" name="Obrázek 1" descr="logo_N01_F01-1.png">
            <a:extLst>
              <a:ext uri="{FF2B5EF4-FFF2-40B4-BE49-F238E27FC236}">
                <a16:creationId xmlns:a16="http://schemas.microsoft.com/office/drawing/2014/main" id="{2141EBD1-6C33-B903-26A4-99D1F573ED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32814" y="480740"/>
            <a:ext cx="1808105" cy="540353"/>
          </a:xfrm>
          <a:prstGeom prst="rect">
            <a:avLst/>
          </a:prstGeom>
          <a:noFill/>
          <a:ln>
            <a:noFill/>
          </a:ln>
        </p:spPr>
      </p:pic>
      <p:sp>
        <p:nvSpPr>
          <p:cNvPr id="3" name="Zástupný symbol pro číslo snímku 1">
            <a:extLst>
              <a:ext uri="{FF2B5EF4-FFF2-40B4-BE49-F238E27FC236}">
                <a16:creationId xmlns:a16="http://schemas.microsoft.com/office/drawing/2014/main" id="{2E4281C8-45E1-6E16-EC73-5D42492F3028}"/>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50</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101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315021" y="1058248"/>
            <a:ext cx="7561959" cy="5003961"/>
          </a:xfrm>
        </p:spPr>
        <p:txBody>
          <a:bodyPr anchor="t"/>
          <a:lstStyle/>
          <a:p>
            <a:pPr marL="0" indent="0">
              <a:spcBef>
                <a:spcPts val="1200"/>
              </a:spcBef>
              <a:buNone/>
            </a:pPr>
            <a:r>
              <a:rPr lang="cs-CZ" b="1" dirty="0"/>
              <a:t>1. Odbornost</a:t>
            </a:r>
          </a:p>
          <a:p>
            <a:pPr marL="0" indent="0">
              <a:spcBef>
                <a:spcPts val="600"/>
              </a:spcBef>
              <a:buNone/>
            </a:pPr>
            <a:r>
              <a:rPr lang="cs-CZ" dirty="0"/>
              <a:t>1.1 Hodnotí objektivně, nezávisle a nestranně …</a:t>
            </a:r>
          </a:p>
          <a:p>
            <a:pPr marL="0" indent="0">
              <a:spcBef>
                <a:spcPts val="600"/>
              </a:spcBef>
              <a:buNone/>
            </a:pPr>
            <a:r>
              <a:rPr lang="cs-CZ" dirty="0"/>
              <a:t>1.2 Pro evaluační činnost využívá metodologicky ověřených postupů a zohledňuje evaluační standardy …</a:t>
            </a:r>
          </a:p>
          <a:p>
            <a:pPr marL="0" indent="0">
              <a:spcBef>
                <a:spcPts val="600"/>
              </a:spcBef>
              <a:buNone/>
            </a:pPr>
            <a:r>
              <a:rPr lang="cs-CZ" dirty="0"/>
              <a:t>1.3 Rozlišuje závěry získané na základě sběru empirických dat a jejich analýzy a vlastní závěry na základě zkušeností …</a:t>
            </a:r>
          </a:p>
          <a:p>
            <a:pPr marL="0" indent="0">
              <a:spcBef>
                <a:spcPts val="600"/>
              </a:spcBef>
              <a:buNone/>
            </a:pPr>
            <a:r>
              <a:rPr lang="cs-CZ" dirty="0"/>
              <a:t>1.4 Zvyšuje svoji odbornost a rozvíjí své evaluační znalosti a dovednosti …</a:t>
            </a:r>
          </a:p>
          <a:p>
            <a:pPr marL="0" indent="0">
              <a:spcBef>
                <a:spcPts val="600"/>
              </a:spcBef>
              <a:buNone/>
            </a:pPr>
            <a:r>
              <a:rPr lang="cs-CZ" dirty="0"/>
              <a:t>1.5 Respektuje a ctí právo na odlišné názory … a právo zúčastněných stran se ke zjištěním a závěrům evaluace vyjádřit</a:t>
            </a:r>
          </a:p>
          <a:p>
            <a:pPr marL="0" indent="0">
              <a:spcBef>
                <a:spcPts val="600"/>
              </a:spcBef>
              <a:buNone/>
            </a:pPr>
            <a:r>
              <a:rPr lang="cs-CZ" dirty="0"/>
              <a:t>1.6 Informuje otevřeně zadavatele o limitech evaluace …</a:t>
            </a:r>
            <a:endParaRPr lang="en-GB" dirty="0"/>
          </a:p>
        </p:txBody>
      </p:sp>
      <p:sp>
        <p:nvSpPr>
          <p:cNvPr id="3" name="Nadpis 2"/>
          <p:cNvSpPr>
            <a:spLocks noGrp="1"/>
          </p:cNvSpPr>
          <p:nvPr>
            <p:ph type="title"/>
          </p:nvPr>
        </p:nvSpPr>
        <p:spPr>
          <a:xfrm>
            <a:off x="1883532" y="188640"/>
            <a:ext cx="8350620" cy="684076"/>
          </a:xfrm>
        </p:spPr>
        <p:txBody>
          <a:bodyPr/>
          <a:lstStyle/>
          <a:p>
            <a:pPr algn="ctr"/>
            <a:r>
              <a:rPr lang="cs-CZ" sz="3200" b="1" dirty="0"/>
              <a:t>Etický kodex evaluátora (ČES)</a:t>
            </a:r>
            <a:endParaRPr lang="en-GB" sz="3200" b="1" dirty="0"/>
          </a:p>
        </p:txBody>
      </p:sp>
      <p:sp>
        <p:nvSpPr>
          <p:cNvPr id="4" name="Zástupný symbol pro číslo snímku 1">
            <a:extLst>
              <a:ext uri="{FF2B5EF4-FFF2-40B4-BE49-F238E27FC236}">
                <a16:creationId xmlns:a16="http://schemas.microsoft.com/office/drawing/2014/main" id="{2DBDDC17-8E49-1510-E4A6-EFCA5F00C313}"/>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51</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117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90390" y="1201965"/>
            <a:ext cx="8136904" cy="4752528"/>
          </a:xfrm>
        </p:spPr>
        <p:txBody>
          <a:bodyPr anchor="t"/>
          <a:lstStyle/>
          <a:p>
            <a:pPr marL="0" indent="0">
              <a:spcBef>
                <a:spcPts val="1200"/>
              </a:spcBef>
              <a:buNone/>
            </a:pPr>
            <a:r>
              <a:rPr lang="cs-CZ" b="1" dirty="0"/>
              <a:t>2. Integrita</a:t>
            </a:r>
          </a:p>
          <a:p>
            <a:pPr marL="0" indent="0">
              <a:spcBef>
                <a:spcPts val="600"/>
              </a:spcBef>
              <a:buNone/>
            </a:pPr>
            <a:r>
              <a:rPr lang="cs-CZ" sz="2200" dirty="0"/>
              <a:t>2.1 Informuje zadavatele v případech konfliktu zájmů …</a:t>
            </a:r>
          </a:p>
          <a:p>
            <a:pPr marL="0" indent="0">
              <a:spcBef>
                <a:spcPts val="600"/>
              </a:spcBef>
              <a:buNone/>
            </a:pPr>
            <a:r>
              <a:rPr lang="cs-CZ" sz="2200" dirty="0"/>
              <a:t>2.2 Usiluje o maximální transparentnost evaluace, distancuje se od parciálních nebo zavádějících interpretací výsledků …</a:t>
            </a:r>
          </a:p>
          <a:p>
            <a:pPr marL="0" indent="0">
              <a:spcBef>
                <a:spcPts val="600"/>
              </a:spcBef>
              <a:buNone/>
            </a:pPr>
            <a:r>
              <a:rPr lang="cs-CZ" sz="2200" dirty="0"/>
              <a:t>2.3 Uvědomuje si a respektuje odlišná pravidla různých kulturních a sociálních prostředí …</a:t>
            </a:r>
          </a:p>
          <a:p>
            <a:pPr marL="0" indent="0">
              <a:spcBef>
                <a:spcPts val="600"/>
              </a:spcBef>
              <a:buNone/>
            </a:pPr>
            <a:r>
              <a:rPr lang="cs-CZ" sz="2200" dirty="0"/>
              <a:t>2.4 Je senzitivní na otázky diskriminace a rovných příležitostí …</a:t>
            </a:r>
          </a:p>
          <a:p>
            <a:pPr marL="0" indent="0">
              <a:spcBef>
                <a:spcPts val="600"/>
              </a:spcBef>
              <a:buNone/>
            </a:pPr>
            <a:r>
              <a:rPr lang="cs-CZ" sz="2200" dirty="0"/>
              <a:t>2.5 Nezveřejňuje osobní data respondentů a zachovává důvěrnost při práci s těmito daty vůči uživatelům evaluace a veřejnosti …</a:t>
            </a:r>
          </a:p>
          <a:p>
            <a:pPr marL="0" indent="0">
              <a:spcBef>
                <a:spcPts val="600"/>
              </a:spcBef>
              <a:buNone/>
            </a:pPr>
            <a:r>
              <a:rPr lang="cs-CZ" sz="2200" dirty="0"/>
              <a:t>2.6 Je si vědom, že cílem evaluace není hodnocení výkonu konkrétních osob …</a:t>
            </a:r>
          </a:p>
          <a:p>
            <a:pPr marL="0" indent="0">
              <a:spcBef>
                <a:spcPts val="600"/>
              </a:spcBef>
              <a:buNone/>
            </a:pPr>
            <a:r>
              <a:rPr lang="cs-CZ" sz="2200" dirty="0"/>
              <a:t>2.7 Nevyžaduje ani nepřijímá dary, služby ani žádná jiná zvýhodnění …</a:t>
            </a:r>
          </a:p>
        </p:txBody>
      </p:sp>
      <p:sp>
        <p:nvSpPr>
          <p:cNvPr id="3" name="Nadpis 2"/>
          <p:cNvSpPr>
            <a:spLocks noGrp="1"/>
          </p:cNvSpPr>
          <p:nvPr>
            <p:ph type="title"/>
          </p:nvPr>
        </p:nvSpPr>
        <p:spPr>
          <a:xfrm>
            <a:off x="1883532" y="224644"/>
            <a:ext cx="8350620" cy="684076"/>
          </a:xfrm>
        </p:spPr>
        <p:txBody>
          <a:bodyPr/>
          <a:lstStyle/>
          <a:p>
            <a:pPr algn="ctr"/>
            <a:r>
              <a:rPr lang="cs-CZ" sz="3200" b="1" dirty="0"/>
              <a:t>Etický kodex evaluátora (ČES)</a:t>
            </a:r>
            <a:endParaRPr lang="en-GB" sz="3200" b="1" dirty="0"/>
          </a:p>
        </p:txBody>
      </p:sp>
      <p:sp>
        <p:nvSpPr>
          <p:cNvPr id="4" name="Zástupný symbol pro číslo snímku 1">
            <a:extLst>
              <a:ext uri="{FF2B5EF4-FFF2-40B4-BE49-F238E27FC236}">
                <a16:creationId xmlns:a16="http://schemas.microsoft.com/office/drawing/2014/main" id="{6CD7DEB1-0508-0523-01E0-3446EDC6320D}"/>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52</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321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01534" y="1167337"/>
            <a:ext cx="8388932" cy="4821787"/>
          </a:xfrm>
        </p:spPr>
        <p:txBody>
          <a:bodyPr anchor="t"/>
          <a:lstStyle/>
          <a:p>
            <a:pPr marL="0" indent="0">
              <a:spcBef>
                <a:spcPts val="900"/>
              </a:spcBef>
              <a:buNone/>
            </a:pPr>
            <a:r>
              <a:rPr lang="cs-CZ" b="1" dirty="0"/>
              <a:t>3. Zodpovědnost</a:t>
            </a:r>
          </a:p>
          <a:p>
            <a:pPr marL="0" indent="0">
              <a:spcBef>
                <a:spcPts val="900"/>
              </a:spcBef>
              <a:buNone/>
            </a:pPr>
            <a:r>
              <a:rPr lang="cs-CZ" sz="2200" dirty="0"/>
              <a:t>3.1 Plně zodpovídá za své chování při výkonu evaluace …</a:t>
            </a:r>
          </a:p>
          <a:p>
            <a:pPr marL="0" indent="0">
              <a:spcBef>
                <a:spcPts val="900"/>
              </a:spcBef>
              <a:buNone/>
            </a:pPr>
            <a:r>
              <a:rPr lang="cs-CZ" sz="2200" dirty="0"/>
              <a:t>3.2 Při provádění evaluace dodržuje platné právní předpisy …</a:t>
            </a:r>
          </a:p>
          <a:p>
            <a:pPr marL="0" indent="0">
              <a:spcBef>
                <a:spcPts val="900"/>
              </a:spcBef>
              <a:buNone/>
            </a:pPr>
            <a:r>
              <a:rPr lang="cs-CZ" sz="2200" dirty="0"/>
              <a:t>3.3 Poskytuje zadavatelům a uživatelům evaluace průběžné informace …</a:t>
            </a:r>
          </a:p>
          <a:p>
            <a:pPr marL="0" indent="0">
              <a:spcBef>
                <a:spcPts val="900"/>
              </a:spcBef>
              <a:buNone/>
            </a:pPr>
            <a:r>
              <a:rPr lang="cs-CZ" sz="2200" dirty="0"/>
              <a:t>3.4 Podporuje zájem o evaluace u odborné i laické veřejnosti …</a:t>
            </a:r>
          </a:p>
          <a:p>
            <a:pPr marL="0" indent="0">
              <a:spcBef>
                <a:spcPts val="900"/>
              </a:spcBef>
              <a:buNone/>
            </a:pPr>
            <a:r>
              <a:rPr lang="cs-CZ" sz="2200" dirty="0"/>
              <a:t>3.5 Prosazuje zveřejňování evaluačních zpráv a jejich další využití …</a:t>
            </a:r>
          </a:p>
          <a:p>
            <a:pPr marL="0" indent="0">
              <a:spcBef>
                <a:spcPts val="900"/>
              </a:spcBef>
              <a:buNone/>
            </a:pPr>
            <a:r>
              <a:rPr lang="cs-CZ" sz="2200" dirty="0"/>
              <a:t>3.6 Sdílí s jinými své evaluační zkušenosti a postupy …</a:t>
            </a:r>
          </a:p>
          <a:p>
            <a:pPr marL="0" indent="0">
              <a:spcBef>
                <a:spcPts val="900"/>
              </a:spcBef>
              <a:buNone/>
            </a:pPr>
            <a:r>
              <a:rPr lang="cs-CZ" sz="2200" dirty="0"/>
              <a:t>3.7 Praktikuje férovou cenovou politiku, neupřednostňuje ekonomický zájem před zájmem o vysokou kvalitu evaluace …</a:t>
            </a:r>
          </a:p>
          <a:p>
            <a:pPr marL="0" indent="0">
              <a:spcBef>
                <a:spcPts val="900"/>
              </a:spcBef>
              <a:buNone/>
            </a:pPr>
            <a:r>
              <a:rPr lang="cs-CZ" sz="2200" dirty="0"/>
              <a:t>3.8 Pokud zjistí během evaluace konání neslučitelné s právním řádem, informuje o tomto faktu odpovídající formou příslušné orgány …</a:t>
            </a:r>
          </a:p>
        </p:txBody>
      </p:sp>
      <p:sp>
        <p:nvSpPr>
          <p:cNvPr id="3" name="Nadpis 2"/>
          <p:cNvSpPr>
            <a:spLocks noGrp="1"/>
          </p:cNvSpPr>
          <p:nvPr>
            <p:ph type="title"/>
          </p:nvPr>
        </p:nvSpPr>
        <p:spPr>
          <a:xfrm>
            <a:off x="1883532" y="188640"/>
            <a:ext cx="8350620" cy="684076"/>
          </a:xfrm>
        </p:spPr>
        <p:txBody>
          <a:bodyPr/>
          <a:lstStyle/>
          <a:p>
            <a:pPr algn="ctr"/>
            <a:r>
              <a:rPr lang="cs-CZ" sz="3200" b="1" dirty="0"/>
              <a:t>Etický kodex evaluátora (ČES)</a:t>
            </a:r>
            <a:endParaRPr lang="en-GB" sz="3200" b="1" dirty="0"/>
          </a:p>
        </p:txBody>
      </p:sp>
      <p:sp>
        <p:nvSpPr>
          <p:cNvPr id="4" name="Zástupný symbol pro číslo snímku 1">
            <a:extLst>
              <a:ext uri="{FF2B5EF4-FFF2-40B4-BE49-F238E27FC236}">
                <a16:creationId xmlns:a16="http://schemas.microsoft.com/office/drawing/2014/main" id="{DF669CBA-4EEC-50F7-1113-FE56D1C20D10}"/>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53</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933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847528" y="1070739"/>
            <a:ext cx="8441784" cy="4978979"/>
          </a:xfrm>
        </p:spPr>
        <p:txBody>
          <a:bodyPr anchor="t">
            <a:normAutofit lnSpcReduction="10000"/>
          </a:bodyPr>
          <a:lstStyle/>
          <a:p>
            <a:pPr marL="0" indent="0">
              <a:spcBef>
                <a:spcPts val="1200"/>
              </a:spcBef>
              <a:buNone/>
            </a:pPr>
            <a:r>
              <a:rPr lang="cs-CZ" b="1" dirty="0"/>
              <a:t>1. Užitečnost</a:t>
            </a:r>
          </a:p>
          <a:p>
            <a:pPr marL="0" indent="0">
              <a:spcBef>
                <a:spcPts val="600"/>
              </a:spcBef>
              <a:buNone/>
            </a:pPr>
            <a:r>
              <a:rPr lang="cs-CZ" sz="2200" dirty="0"/>
              <a:t>Identifikace zainteresovaných stran, důvěryhodnost, výběr informací, interpretace zjištění, srozumitelnost, včasnost, dopad evaluace</a:t>
            </a:r>
          </a:p>
          <a:p>
            <a:pPr marL="0" indent="0">
              <a:spcBef>
                <a:spcPts val="1200"/>
              </a:spcBef>
              <a:buNone/>
            </a:pPr>
            <a:r>
              <a:rPr lang="cs-CZ" b="1" dirty="0"/>
              <a:t>2. Proveditelnost</a:t>
            </a:r>
          </a:p>
          <a:p>
            <a:pPr marL="0" indent="0">
              <a:spcBef>
                <a:spcPts val="600"/>
              </a:spcBef>
              <a:buNone/>
            </a:pPr>
            <a:r>
              <a:rPr lang="cs-CZ" sz="2200" dirty="0"/>
              <a:t>Praktičnost, průchodnost, efektivita, evaluační tým</a:t>
            </a:r>
          </a:p>
          <a:p>
            <a:pPr marL="0" indent="0">
              <a:spcBef>
                <a:spcPts val="1200"/>
              </a:spcBef>
              <a:buNone/>
            </a:pPr>
            <a:r>
              <a:rPr lang="cs-CZ" b="1" dirty="0"/>
              <a:t>3. Korektnost</a:t>
            </a:r>
          </a:p>
          <a:p>
            <a:pPr marL="0" indent="0">
              <a:spcBef>
                <a:spcPts val="600"/>
              </a:spcBef>
              <a:buNone/>
            </a:pPr>
            <a:r>
              <a:rPr lang="cs-CZ" sz="2200" dirty="0"/>
              <a:t>Orientace na potřeby, formální smlouva, lidská práva, interakce, úplnost, spravedlnost, dostupnost výsledků, konflikt zájmů, finanční odpovědnost</a:t>
            </a:r>
          </a:p>
          <a:p>
            <a:pPr marL="0" indent="0">
              <a:spcBef>
                <a:spcPts val="1200"/>
              </a:spcBef>
              <a:buNone/>
            </a:pPr>
            <a:r>
              <a:rPr lang="cs-CZ" b="1" dirty="0"/>
              <a:t>4. Přesnost (informací)</a:t>
            </a:r>
          </a:p>
          <a:p>
            <a:pPr marL="0" indent="0">
              <a:spcBef>
                <a:spcPts val="600"/>
              </a:spcBef>
              <a:buNone/>
            </a:pPr>
            <a:r>
              <a:rPr lang="cs-CZ" sz="2200" dirty="0"/>
              <a:t>Předmět evaluace, kontext, postupy, prameny, validita, spolehlivost, systematičnost, vyhodnocení, závěry, nestrannost prezentace, meta-evaluace</a:t>
            </a:r>
          </a:p>
        </p:txBody>
      </p:sp>
      <p:sp>
        <p:nvSpPr>
          <p:cNvPr id="3" name="Nadpis 2"/>
          <p:cNvSpPr>
            <a:spLocks noGrp="1"/>
          </p:cNvSpPr>
          <p:nvPr>
            <p:ph type="title"/>
          </p:nvPr>
        </p:nvSpPr>
        <p:spPr>
          <a:xfrm>
            <a:off x="1883532" y="188640"/>
            <a:ext cx="8350620" cy="684076"/>
          </a:xfrm>
        </p:spPr>
        <p:txBody>
          <a:bodyPr/>
          <a:lstStyle/>
          <a:p>
            <a:pPr algn="ctr"/>
            <a:r>
              <a:rPr lang="cs-CZ" sz="3200" b="1" dirty="0"/>
              <a:t>Standardy provádění evaluací (ČES)</a:t>
            </a:r>
            <a:endParaRPr lang="en-GB" sz="3200" b="1" dirty="0"/>
          </a:p>
        </p:txBody>
      </p:sp>
      <p:sp>
        <p:nvSpPr>
          <p:cNvPr id="4" name="Zástupný symbol pro číslo snímku 1">
            <a:extLst>
              <a:ext uri="{FF2B5EF4-FFF2-40B4-BE49-F238E27FC236}">
                <a16:creationId xmlns:a16="http://schemas.microsoft.com/office/drawing/2014/main" id="{24239FA1-CC4F-9E17-0D30-E2671D20B60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54</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640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32" name="Text Box 16"/>
          <p:cNvSpPr txBox="1">
            <a:spLocks noChangeArrowheads="1"/>
          </p:cNvSpPr>
          <p:nvPr/>
        </p:nvSpPr>
        <p:spPr bwMode="auto">
          <a:xfrm>
            <a:off x="2327275" y="2107067"/>
            <a:ext cx="7524750" cy="938719"/>
          </a:xfrm>
          <a:prstGeom prst="rect">
            <a:avLst/>
          </a:prstGeom>
          <a:noFill/>
          <a:ln>
            <a:noFill/>
          </a:ln>
          <a:effectLst/>
        </p:spPr>
        <p:txBody>
          <a:bodyPr>
            <a:spAutoFit/>
          </a:bodyPr>
          <a:lstStyle>
            <a:lvl1pPr eaLnBrk="0" hangingPunct="0">
              <a:defRPr>
                <a:solidFill>
                  <a:schemeClr val="tx1"/>
                </a:solidFill>
                <a:latin typeface="Arial Black" pitchFamily="34" charset="0"/>
                <a:cs typeface="Arial" charset="0"/>
              </a:defRPr>
            </a:lvl1pPr>
            <a:lvl2pPr marL="742950" indent="-285750" eaLnBrk="0" hangingPunct="0">
              <a:defRPr>
                <a:solidFill>
                  <a:schemeClr val="tx1"/>
                </a:solidFill>
                <a:latin typeface="Arial Black" pitchFamily="34" charset="0"/>
                <a:cs typeface="Arial" charset="0"/>
              </a:defRPr>
            </a:lvl2pPr>
            <a:lvl3pPr marL="1143000" indent="-228600" eaLnBrk="0" hangingPunct="0">
              <a:defRPr>
                <a:solidFill>
                  <a:schemeClr val="tx1"/>
                </a:solidFill>
                <a:latin typeface="Arial Black" pitchFamily="34" charset="0"/>
                <a:cs typeface="Arial" charset="0"/>
              </a:defRPr>
            </a:lvl3pPr>
            <a:lvl4pPr marL="1600200" indent="-228600" eaLnBrk="0" hangingPunct="0">
              <a:defRPr>
                <a:solidFill>
                  <a:schemeClr val="tx1"/>
                </a:solidFill>
                <a:latin typeface="Arial Black" pitchFamily="34" charset="0"/>
                <a:cs typeface="Arial" charset="0"/>
              </a:defRPr>
            </a:lvl4pPr>
            <a:lvl5pPr marL="2057400" indent="-228600" eaLnBrk="0" hangingPunct="0">
              <a:defRPr>
                <a:solidFill>
                  <a:schemeClr val="tx1"/>
                </a:solidFill>
                <a:latin typeface="Arial Black" pitchFamily="34" charset="0"/>
                <a:cs typeface="Arial" charset="0"/>
              </a:defRPr>
            </a:lvl5pPr>
            <a:lvl6pPr marL="2514600" indent="-228600" eaLnBrk="0" fontAlgn="base" hangingPunct="0">
              <a:spcBef>
                <a:spcPct val="0"/>
              </a:spcBef>
              <a:spcAft>
                <a:spcPct val="0"/>
              </a:spcAft>
              <a:defRPr>
                <a:solidFill>
                  <a:schemeClr val="tx1"/>
                </a:solidFill>
                <a:latin typeface="Arial Black" pitchFamily="34" charset="0"/>
                <a:cs typeface="Arial" charset="0"/>
              </a:defRPr>
            </a:lvl6pPr>
            <a:lvl7pPr marL="2971800" indent="-228600" eaLnBrk="0" fontAlgn="base" hangingPunct="0">
              <a:spcBef>
                <a:spcPct val="0"/>
              </a:spcBef>
              <a:spcAft>
                <a:spcPct val="0"/>
              </a:spcAft>
              <a:defRPr>
                <a:solidFill>
                  <a:schemeClr val="tx1"/>
                </a:solidFill>
                <a:latin typeface="Arial Black" pitchFamily="34" charset="0"/>
                <a:cs typeface="Arial" charset="0"/>
              </a:defRPr>
            </a:lvl7pPr>
            <a:lvl8pPr marL="3429000" indent="-228600" eaLnBrk="0" fontAlgn="base" hangingPunct="0">
              <a:spcBef>
                <a:spcPct val="0"/>
              </a:spcBef>
              <a:spcAft>
                <a:spcPct val="0"/>
              </a:spcAft>
              <a:defRPr>
                <a:solidFill>
                  <a:schemeClr val="tx1"/>
                </a:solidFill>
                <a:latin typeface="Arial Black" pitchFamily="34" charset="0"/>
                <a:cs typeface="Arial" charset="0"/>
              </a:defRPr>
            </a:lvl8pPr>
            <a:lvl9pPr marL="3886200" indent="-228600" eaLnBrk="0" fontAlgn="base" hangingPunct="0">
              <a:spcBef>
                <a:spcPct val="0"/>
              </a:spcBef>
              <a:spcAft>
                <a:spcPct val="0"/>
              </a:spcAft>
              <a:defRPr>
                <a:solidFill>
                  <a:schemeClr val="tx1"/>
                </a:solidFill>
                <a:latin typeface="Arial Black" pitchFamily="34" charset="0"/>
                <a:cs typeface="Arial" charset="0"/>
              </a:defRPr>
            </a:lvl9pPr>
          </a:lstStyle>
          <a:p>
            <a:pPr algn="ctr" eaLnBrk="1" hangingPunct="1"/>
            <a:r>
              <a:rPr lang="cs-CZ" sz="5500" b="1" dirty="0">
                <a:effectLst>
                  <a:outerShdw blurRad="38100" dist="38100" dir="2700000" algn="tl">
                    <a:srgbClr val="C0C0C0"/>
                  </a:outerShdw>
                </a:effectLst>
                <a:latin typeface="Calibri" pitchFamily="34" charset="0"/>
              </a:rPr>
              <a:t>Konec (nebo začátek)?</a:t>
            </a:r>
            <a:endParaRPr lang="cs-CZ" sz="5000" dirty="0">
              <a:effectLst>
                <a:outerShdw blurRad="38100" dist="38100" dir="2700000" algn="tl">
                  <a:srgbClr val="C0C0C0"/>
                </a:outerShdw>
              </a:effectLst>
              <a:latin typeface="Calibri" pitchFamily="34" charset="0"/>
            </a:endParaRPr>
          </a:p>
        </p:txBody>
      </p:sp>
      <p:sp>
        <p:nvSpPr>
          <p:cNvPr id="12293" name="Text Box 15"/>
          <p:cNvSpPr txBox="1">
            <a:spLocks noChangeArrowheads="1"/>
          </p:cNvSpPr>
          <p:nvPr/>
        </p:nvSpPr>
        <p:spPr bwMode="auto">
          <a:xfrm>
            <a:off x="3719736" y="3594819"/>
            <a:ext cx="500455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cs typeface="Arial" charset="0"/>
              </a:defRPr>
            </a:lvl1pPr>
            <a:lvl2pPr marL="742950" indent="-285750" eaLnBrk="0" hangingPunct="0">
              <a:defRPr>
                <a:solidFill>
                  <a:schemeClr val="tx1"/>
                </a:solidFill>
                <a:latin typeface="Arial Black" pitchFamily="34" charset="0"/>
                <a:cs typeface="Arial" charset="0"/>
              </a:defRPr>
            </a:lvl2pPr>
            <a:lvl3pPr marL="1143000" indent="-228600" eaLnBrk="0" hangingPunct="0">
              <a:defRPr>
                <a:solidFill>
                  <a:schemeClr val="tx1"/>
                </a:solidFill>
                <a:latin typeface="Arial Black" pitchFamily="34" charset="0"/>
                <a:cs typeface="Arial" charset="0"/>
              </a:defRPr>
            </a:lvl3pPr>
            <a:lvl4pPr marL="1600200" indent="-228600" eaLnBrk="0" hangingPunct="0">
              <a:defRPr>
                <a:solidFill>
                  <a:schemeClr val="tx1"/>
                </a:solidFill>
                <a:latin typeface="Arial Black" pitchFamily="34" charset="0"/>
                <a:cs typeface="Arial" charset="0"/>
              </a:defRPr>
            </a:lvl4pPr>
            <a:lvl5pPr marL="2057400" indent="-228600" eaLnBrk="0" hangingPunct="0">
              <a:defRPr>
                <a:solidFill>
                  <a:schemeClr val="tx1"/>
                </a:solidFill>
                <a:latin typeface="Arial Black" pitchFamily="34" charset="0"/>
                <a:cs typeface="Arial" charset="0"/>
              </a:defRPr>
            </a:lvl5pPr>
            <a:lvl6pPr marL="2514600" indent="-228600" eaLnBrk="0" fontAlgn="base" hangingPunct="0">
              <a:spcBef>
                <a:spcPct val="0"/>
              </a:spcBef>
              <a:spcAft>
                <a:spcPct val="0"/>
              </a:spcAft>
              <a:defRPr>
                <a:solidFill>
                  <a:schemeClr val="tx1"/>
                </a:solidFill>
                <a:latin typeface="Arial Black" pitchFamily="34" charset="0"/>
                <a:cs typeface="Arial" charset="0"/>
              </a:defRPr>
            </a:lvl6pPr>
            <a:lvl7pPr marL="2971800" indent="-228600" eaLnBrk="0" fontAlgn="base" hangingPunct="0">
              <a:spcBef>
                <a:spcPct val="0"/>
              </a:spcBef>
              <a:spcAft>
                <a:spcPct val="0"/>
              </a:spcAft>
              <a:defRPr>
                <a:solidFill>
                  <a:schemeClr val="tx1"/>
                </a:solidFill>
                <a:latin typeface="Arial Black" pitchFamily="34" charset="0"/>
                <a:cs typeface="Arial" charset="0"/>
              </a:defRPr>
            </a:lvl7pPr>
            <a:lvl8pPr marL="3429000" indent="-228600" eaLnBrk="0" fontAlgn="base" hangingPunct="0">
              <a:spcBef>
                <a:spcPct val="0"/>
              </a:spcBef>
              <a:spcAft>
                <a:spcPct val="0"/>
              </a:spcAft>
              <a:defRPr>
                <a:solidFill>
                  <a:schemeClr val="tx1"/>
                </a:solidFill>
                <a:latin typeface="Arial Black" pitchFamily="34" charset="0"/>
                <a:cs typeface="Arial" charset="0"/>
              </a:defRPr>
            </a:lvl8pPr>
            <a:lvl9pPr marL="3886200" indent="-228600" eaLnBrk="0" fontAlgn="base" hangingPunct="0">
              <a:spcBef>
                <a:spcPct val="0"/>
              </a:spcBef>
              <a:spcAft>
                <a:spcPct val="0"/>
              </a:spcAft>
              <a:defRPr>
                <a:solidFill>
                  <a:schemeClr val="tx1"/>
                </a:solidFill>
                <a:latin typeface="Arial Black" pitchFamily="34" charset="0"/>
                <a:cs typeface="Arial" charset="0"/>
              </a:defRPr>
            </a:lvl9pPr>
          </a:lstStyle>
          <a:p>
            <a:pPr algn="ctr" eaLnBrk="1" hangingPunct="1">
              <a:spcBef>
                <a:spcPts val="600"/>
              </a:spcBef>
            </a:pPr>
            <a:r>
              <a:rPr lang="cs-CZ" sz="3600" b="1" dirty="0">
                <a:latin typeface="Calibri" pitchFamily="34" charset="0"/>
              </a:rPr>
              <a:t>Díky za diskuzi a zájem!</a:t>
            </a:r>
          </a:p>
          <a:p>
            <a:pPr algn="ctr" eaLnBrk="1" hangingPunct="1">
              <a:spcBef>
                <a:spcPts val="3000"/>
              </a:spcBef>
            </a:pPr>
            <a:r>
              <a:rPr lang="cs-CZ" sz="3200" b="1" dirty="0">
                <a:latin typeface="Calibri" pitchFamily="34" charset="0"/>
                <a:hlinkClick r:id="rId3"/>
              </a:rPr>
              <a:t>vladimir.kvaca@gmail.com</a:t>
            </a:r>
            <a:endParaRPr lang="cs-CZ" sz="3200" b="1" dirty="0">
              <a:latin typeface="Calibri" pitchFamily="34" charset="0"/>
            </a:endParaRPr>
          </a:p>
          <a:p>
            <a:pPr algn="ctr" eaLnBrk="1" hangingPunct="1">
              <a:spcBef>
                <a:spcPts val="600"/>
              </a:spcBef>
            </a:pPr>
            <a:r>
              <a:rPr lang="cs-CZ" sz="3200" b="1" dirty="0">
                <a:latin typeface="Calibri" pitchFamily="34" charset="0"/>
                <a:hlinkClick r:id="rId3"/>
              </a:rPr>
              <a:t>svoboda@czecheval.cz</a:t>
            </a:r>
          </a:p>
        </p:txBody>
      </p:sp>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30015" y="422684"/>
            <a:ext cx="2422011" cy="864000"/>
          </a:xfrm>
          <a:prstGeom prst="rect">
            <a:avLst/>
          </a:prstGeom>
          <a:noFill/>
        </p:spPr>
      </p:pic>
      <p:pic>
        <p:nvPicPr>
          <p:cNvPr id="8" name="Obrázek 3" descr="logo_N01_F01-1.png"/>
          <p:cNvPicPr/>
          <p:nvPr/>
        </p:nvPicPr>
        <p:blipFill>
          <a:blip r:embed="rId5" cstate="print"/>
          <a:stretch>
            <a:fillRect/>
          </a:stretch>
        </p:blipFill>
        <p:spPr>
          <a:xfrm>
            <a:off x="2459596" y="584684"/>
            <a:ext cx="1809750" cy="540000"/>
          </a:xfrm>
          <a:prstGeom prst="rect">
            <a:avLst/>
          </a:prstGeom>
        </p:spPr>
      </p:pic>
      <p:sp>
        <p:nvSpPr>
          <p:cNvPr id="10" name="Obdélník 8">
            <a:extLst>
              <a:ext uri="{FF2B5EF4-FFF2-40B4-BE49-F238E27FC236}">
                <a16:creationId xmlns:a16="http://schemas.microsoft.com/office/drawing/2014/main" id="{752F6946-52C9-4EA3-A65F-207BCB9C2D19}"/>
              </a:ext>
            </a:extLst>
          </p:cNvPr>
          <p:cNvSpPr>
            <a:spLocks noChangeArrowheads="1"/>
          </p:cNvSpPr>
          <p:nvPr/>
        </p:nvSpPr>
        <p:spPr bwMode="auto">
          <a:xfrm>
            <a:off x="1524000" y="6021289"/>
            <a:ext cx="9144000" cy="646331"/>
          </a:xfrm>
          <a:prstGeom prst="rect">
            <a:avLst/>
          </a:prstGeom>
          <a:noFill/>
          <a:ln w="9525">
            <a:noFill/>
            <a:miter lim="800000"/>
            <a:headEnd/>
            <a:tailEnd/>
          </a:ln>
        </p:spPr>
        <p:txBody>
          <a:bodyPr>
            <a:spAutoFit/>
          </a:bodyPr>
          <a:lstStyle/>
          <a:p>
            <a:pPr algn="ctr"/>
            <a:r>
              <a:rPr lang="cs-CZ" b="1" dirty="0">
                <a:solidFill>
                  <a:srgbClr val="3366CC"/>
                </a:solidFill>
                <a:latin typeface="Calibri" panose="020F0502020204030204" pitchFamily="34" charset="0"/>
                <a:cs typeface="Calibri" panose="020F0502020204030204" pitchFamily="34" charset="0"/>
              </a:rPr>
              <a:t>Česká evaluační společnost, </a:t>
            </a:r>
            <a:r>
              <a:rPr lang="cs-CZ" b="1" dirty="0" err="1">
                <a:solidFill>
                  <a:srgbClr val="3366CC"/>
                </a:solidFill>
                <a:latin typeface="Calibri" panose="020F0502020204030204" pitchFamily="34" charset="0"/>
                <a:cs typeface="Calibri" panose="020F0502020204030204" pitchFamily="34" charset="0"/>
              </a:rPr>
              <a:t>z.s</a:t>
            </a:r>
            <a:r>
              <a:rPr lang="cs-CZ" b="1" dirty="0">
                <a:solidFill>
                  <a:srgbClr val="3366CC"/>
                </a:solidFill>
                <a:latin typeface="Calibri" panose="020F0502020204030204" pitchFamily="34" charset="0"/>
                <a:cs typeface="Calibri" panose="020F0502020204030204" pitchFamily="34" charset="0"/>
              </a:rPr>
              <a:t>., Máchova 469/23, 120 00 Praha 2</a:t>
            </a:r>
          </a:p>
          <a:p>
            <a:pPr algn="ctr"/>
            <a:r>
              <a:rPr lang="cs-CZ" b="1" dirty="0">
                <a:solidFill>
                  <a:srgbClr val="3366CC"/>
                </a:solidFill>
                <a:latin typeface="Calibri" panose="020F0502020204030204" pitchFamily="34" charset="0"/>
                <a:cs typeface="Calibri" panose="020F0502020204030204" pitchFamily="34" charset="0"/>
              </a:rPr>
              <a:t>E-mail: svoboda@czecheval.cz, https://czecheval.cz/</a:t>
            </a:r>
          </a:p>
        </p:txBody>
      </p:sp>
      <p:sp>
        <p:nvSpPr>
          <p:cNvPr id="2" name="Zástupný symbol pro číslo snímku 1">
            <a:extLst>
              <a:ext uri="{FF2B5EF4-FFF2-40B4-BE49-F238E27FC236}">
                <a16:creationId xmlns:a16="http://schemas.microsoft.com/office/drawing/2014/main" id="{2BF43C1B-DA48-C5AC-22F9-0D1650E5E9B5}"/>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55</a:t>
            </a:fld>
            <a:endParaRPr lang="cs-CZ"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9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584928" cy="4713478"/>
        </p:xfrm>
        <a:graphic>
          <a:graphicData uri="http://schemas.openxmlformats.org/drawingml/2006/table">
            <a:tbl>
              <a:tblPr firstRow="1" firstCol="1" bandRow="1" bandCol="1">
                <a:tableStyleId>{2D5ABB26-0587-4C30-8999-92F81FD0307C}</a:tableStyleId>
              </a:tblPr>
              <a:tblGrid>
                <a:gridCol w="10584928">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ea typeface="Calibri" panose="020F0502020204030204" pitchFamily="34" charset="0"/>
                          <a:cs typeface="Calibri" panose="020F0502020204030204" pitchFamily="34" charset="0"/>
                        </a:rPr>
                        <a:t>Co ano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Buďte </a:t>
                      </a:r>
                      <a:r>
                        <a:rPr lang="cs-CZ" sz="1800" b="1" kern="1200" dirty="0">
                          <a:effectLst/>
                          <a:latin typeface="Calibri" panose="020F0502020204030204" pitchFamily="34" charset="0"/>
                          <a:ea typeface="Calibri" panose="020F0502020204030204" pitchFamily="34" charset="0"/>
                          <a:cs typeface="Calibri" panose="020F0502020204030204" pitchFamily="34" charset="0"/>
                        </a:rPr>
                        <a:t>formulačně přesní </a:t>
                      </a:r>
                      <a:r>
                        <a:rPr lang="cs-CZ" sz="1800" kern="1200" dirty="0">
                          <a:effectLst/>
                          <a:latin typeface="Calibri" panose="020F0502020204030204" pitchFamily="34" charset="0"/>
                          <a:ea typeface="Calibri" panose="020F0502020204030204" pitchFamily="34" charset="0"/>
                          <a:cs typeface="Calibri" panose="020F0502020204030204" pitchFamily="34" charset="0"/>
                        </a:rPr>
                        <a:t>v podstatných bodech. Různé pojmy mohou mít řadu významů. Nepřesné formulace mohou vést k nepříjemným nedorozuměním. Vhodný je slovníček či vysvětlivky podstatných bodů.</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Omezte počet klíčových evaluačních otázek. 10 je příliš. 5 často stačí. Zároveň počet otázek souvisí s počtem užitých evaluačních kritérií – potřebujete vždy všechna?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Buďte specifičtí. U výsledkových evaluací hledejte odpověď na otázku „efekt ČEHO na CO a PRO KOHO“.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Ujistěte se, že se ptáte na věci, které mají smysl samy o sobě (bez toho, co máte jen vy ve své hlavě).</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Ptejte se na otázky, které mají jasného vlastníka (tj. někdo zcela konkrétní potřebuje odpověď).</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Přemýšlejte o tom, jak by měla vypadat očekávaná odpověď a je-li taková odpověď užitečná.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Připravte stručné shrnutí toho, co je třeba udělat – rozdělte práci na jednotlivé kroky.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Řekněte, co potřebujete. Nepředstírejte používání odborných pojmů, pokud jim 100% nerozumíte.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Propojte úkoly s jejich termíny a evaluačními výstupy a také úkoly navzájem.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Zvažte uvedení indikativních počtů, pokud to dává smysl (velikost vzorku, počet rozhovorů).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Symbol" panose="05050102010706020507" pitchFamily="18" charset="2"/>
                        <a:buChar char=""/>
                      </a:pPr>
                      <a:r>
                        <a:rPr lang="cs-CZ" sz="1800" kern="1200" dirty="0">
                          <a:effectLst/>
                          <a:latin typeface="Calibri" panose="020F0502020204030204" pitchFamily="34" charset="0"/>
                          <a:ea typeface="Calibri" panose="020F0502020204030204" pitchFamily="34" charset="0"/>
                          <a:cs typeface="Calibri" panose="020F0502020204030204" pitchFamily="34" charset="0"/>
                        </a:rPr>
                        <a:t>Nechte prostor pro inovaci a vlastní přístup evaluátora.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E78B4B3B-F830-48E9-8F6A-B869FA9A87D9}"/>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Otázky</a:t>
            </a:r>
            <a:endParaRPr lang="en-GB" sz="3600" dirty="0">
              <a:solidFill>
                <a:srgbClr val="C00000"/>
              </a:solidFill>
              <a:latin typeface="Calibri" panose="020F0502020204030204" pitchFamily="34" charset="0"/>
              <a:cs typeface="Calibri" panose="020F0502020204030204" pitchFamily="34" charset="0"/>
            </a:endParaRPr>
          </a:p>
        </p:txBody>
      </p:sp>
      <p:sp>
        <p:nvSpPr>
          <p:cNvPr id="6" name="Zástupný symbol pro číslo snímku 1">
            <a:extLst>
              <a:ext uri="{FF2B5EF4-FFF2-40B4-BE49-F238E27FC236}">
                <a16:creationId xmlns:a16="http://schemas.microsoft.com/office/drawing/2014/main" id="{7C8C41F5-96C3-79EB-015B-2AAB95568BA4}"/>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6</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BF0DDF35-7F7A-4235-8C3D-B72558287644}"/>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23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536504"/>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gn="l" defTabSz="914400" rtl="0" eaLnBrk="1" latinLnBrk="0" hangingPunct="1">
                        <a:lnSpc>
                          <a:spcPct val="115000"/>
                        </a:lnSpc>
                        <a:spcAft>
                          <a:spcPts val="0"/>
                        </a:spcAft>
                      </a:pPr>
                      <a:r>
                        <a:rPr lang="cs-CZ" sz="1800" b="1" kern="1200" dirty="0">
                          <a:solidFill>
                            <a:schemeClr val="tx1"/>
                          </a:solidFill>
                          <a:effectLst/>
                          <a:latin typeface="Calibri" panose="020F0502020204030204" pitchFamily="34" charset="0"/>
                          <a:ea typeface="+mn-ea"/>
                          <a:cs typeface="Calibri" panose="020F0502020204030204" pitchFamily="34" charset="0"/>
                        </a:rPr>
                        <a:t>Čeho se vyvarovat</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Neptejte se na otázky typu „bylo by krásné vědět… “.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Neptejte se na nejasné otázky na „efektivitu“ a „dopad“, bez konkrétnější specifikace.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Nekopírujte komisní manuály ani metodiky Národního orgánu pro koordinaci, ani jiné zadávací dokumentace. Každá evaluace je jiná.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Neskládejte více otázek do jedné.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Neptejte se na otázky, u kterých netušíte, jak je možné je zodpovědět.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Nebuďte příliš detailní, zmiňte, co je pro vás důležité – tím umožníte metodologické dopracování v rámci nabídky, z čehož poznáte schopnosti evaluátora  (pokud jste schopni – odborně i právně – posoudit kvalitu nabídky). Je lepší jedna obecnější otázka, než šest detailních. Obecnější otázky zajišťují určitou flexibilitu během provádění evaluace.</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Nemyslete si, že evaluátoři jsou experti na cokoliv. Někdy je to váš tým, který dané intervenci rozumí nejlépe. Neptejte se na věci, které sami víte (ledaže potřebujete „nezávislý pohled“, abyste to, co víte, uměli prosadit.</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6F0AD982-683E-4CC0-9F6B-D7393C89DED0}"/>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Otázky</a:t>
            </a:r>
            <a:endParaRPr lang="en-GB" sz="3600" dirty="0">
              <a:solidFill>
                <a:srgbClr val="C00000"/>
              </a:solidFill>
              <a:latin typeface="Calibri" panose="020F0502020204030204" pitchFamily="34" charset="0"/>
              <a:cs typeface="Calibri" panose="020F0502020204030204" pitchFamily="34" charset="0"/>
            </a:endParaRPr>
          </a:p>
        </p:txBody>
      </p:sp>
      <p:pic>
        <p:nvPicPr>
          <p:cNvPr id="9" name="Picture 4" descr="https://cdn-icons-png.flaticon.com/512/2576/2576686.png">
            <a:extLst>
              <a:ext uri="{FF2B5EF4-FFF2-40B4-BE49-F238E27FC236}">
                <a16:creationId xmlns:a16="http://schemas.microsoft.com/office/drawing/2014/main" id="{EC4017DA-12A9-41AB-8BBE-156956F4E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7" y="2456892"/>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DD92345D-4F1C-E1D7-1971-0A4037E4B3A2}"/>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7</a:t>
            </a:fld>
            <a:endParaRPr lang="cs-CZ" sz="1200" b="1" dirty="0">
              <a:latin typeface="Calibri" panose="020F0502020204030204" pitchFamily="34" charset="0"/>
              <a:cs typeface="Calibri" panose="020F0502020204030204" pitchFamily="34" charset="0"/>
            </a:endParaRPr>
          </a:p>
        </p:txBody>
      </p:sp>
      <p:sp>
        <p:nvSpPr>
          <p:cNvPr id="10" name="Obdélník 9">
            <a:extLst>
              <a:ext uri="{FF2B5EF4-FFF2-40B4-BE49-F238E27FC236}">
                <a16:creationId xmlns:a16="http://schemas.microsoft.com/office/drawing/2014/main" id="{39AB13F4-534C-4A53-B2F6-1B681536FCFF}"/>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62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772817"/>
          <a:ext cx="10836956" cy="4536504"/>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536504">
                <a:tc>
                  <a:txBody>
                    <a:bodyPr/>
                    <a:lstStyle/>
                    <a:p>
                      <a:pPr>
                        <a:lnSpc>
                          <a:spcPct val="115000"/>
                        </a:lnSpc>
                        <a:spcAft>
                          <a:spcPts val="0"/>
                        </a:spcAft>
                      </a:pPr>
                      <a:r>
                        <a:rPr lang="cs-CZ" sz="1800" b="1" kern="1200" dirty="0">
                          <a:effectLst/>
                          <a:latin typeface="Calibri" panose="020F0502020204030204" pitchFamily="34" charset="0"/>
                          <a:ea typeface="Calibri" panose="020F0502020204030204" pitchFamily="34" charset="0"/>
                          <a:cs typeface="Calibri" panose="020F0502020204030204" pitchFamily="34" charset="0"/>
                        </a:rPr>
                        <a:t>Co ano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Specifikujte </a:t>
                      </a:r>
                      <a:r>
                        <a:rPr lang="cs-CZ" sz="1800" b="1" kern="1200" dirty="0">
                          <a:solidFill>
                            <a:schemeClr val="tx1"/>
                          </a:solidFill>
                          <a:effectLst/>
                          <a:latin typeface="Calibri" panose="020F0502020204030204" pitchFamily="34" charset="0"/>
                          <a:ea typeface="+mn-ea"/>
                          <a:cs typeface="Calibri" panose="020F0502020204030204" pitchFamily="34" charset="0"/>
                        </a:rPr>
                        <a:t>metodu nebo skupinu metod</a:t>
                      </a:r>
                      <a:r>
                        <a:rPr lang="cs-CZ" sz="1800" kern="1200" dirty="0">
                          <a:solidFill>
                            <a:schemeClr val="tx1"/>
                          </a:solidFill>
                          <a:effectLst/>
                          <a:latin typeface="Calibri" panose="020F0502020204030204" pitchFamily="34" charset="0"/>
                          <a:ea typeface="+mn-ea"/>
                          <a:cs typeface="Calibri" panose="020F0502020204030204" pitchFamily="34" charset="0"/>
                        </a:rPr>
                        <a:t>, pokud jste toho odborně schopni; pokud nikoliv, specifikujte své potřeby a využijte diskuze s potenciálními dodavateli v rámci předběžných tržních konzultací nebo v rámci jednacího řízení s uveřejněním/soutěžním dialogem. </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Buďte si jisti, že vámi požadovaná metoda může poskytnout odpověď na otázku a splnit účel evaluace.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Uveďte, co chcete vidět v nabídce (např. volbu vhodného přístupu k párování intervenční a kontrolní skupiny, způsob volby a velikost vzorku atd.). </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Požadujte, aby dodavatel udělal přiměřenou rešerši literatury, aby svoji evaluaci propojil s tím, co se o dané oblasti už ví.</a:t>
                      </a:r>
                      <a:endParaRPr lang="en-GB" sz="1800"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Investujte čas, abyste zjistili dostupnost dat pro určitou metodu – zrušte plánovanou evaluaci, pokud není proveditelná. </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Požadujte, aby evaluátor v nabídce (a následně vstupní zprávě) definoval metody pomocí odkazů na relevantní metodologickou literaturu.</a:t>
                      </a:r>
                      <a:endParaRPr lang="en-GB" sz="1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cdn-icons-png.flaticon.com/512/9427/9427117.png">
            <a:extLst>
              <a:ext uri="{FF2B5EF4-FFF2-40B4-BE49-F238E27FC236}">
                <a16:creationId xmlns:a16="http://schemas.microsoft.com/office/drawing/2014/main" id="{282D7E89-A390-4899-A545-CDFA0F64A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234900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2BD8BD2D-DC86-43E9-9960-FC156B207AF3}"/>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Metody</a:t>
            </a:r>
            <a:endParaRPr lang="en-GB" sz="3600" dirty="0">
              <a:solidFill>
                <a:srgbClr val="C00000"/>
              </a:solidFill>
              <a:latin typeface="Calibri" panose="020F0502020204030204" pitchFamily="34" charset="0"/>
              <a:cs typeface="Calibri" panose="020F0502020204030204" pitchFamily="34" charset="0"/>
            </a:endParaRPr>
          </a:p>
        </p:txBody>
      </p:sp>
      <p:sp>
        <p:nvSpPr>
          <p:cNvPr id="6" name="Zástupný symbol pro číslo snímku 1">
            <a:extLst>
              <a:ext uri="{FF2B5EF4-FFF2-40B4-BE49-F238E27FC236}">
                <a16:creationId xmlns:a16="http://schemas.microsoft.com/office/drawing/2014/main" id="{A9EEE7B0-CA5F-7014-705B-19BE428D459A}"/>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8</a:t>
            </a:fld>
            <a:endParaRPr lang="cs-CZ" sz="1200"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0D72A5E9-3E94-4F30-B763-8CCECCC28EED}"/>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690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F39AE52-296E-4ED3-8DD0-A26A6DD50233}"/>
              </a:ext>
            </a:extLst>
          </p:cNvPr>
          <p:cNvSpPr>
            <a:spLocks noGrp="1"/>
          </p:cNvSpPr>
          <p:nvPr>
            <p:ph type="title"/>
          </p:nvPr>
        </p:nvSpPr>
        <p:spPr>
          <a:xfrm>
            <a:off x="1775519" y="188640"/>
            <a:ext cx="9934027" cy="1350070"/>
          </a:xfrm>
        </p:spPr>
        <p:txBody>
          <a:bodyPr/>
          <a:lstStyle/>
          <a:p>
            <a:pPr>
              <a:lnSpc>
                <a:spcPct val="110000"/>
              </a:lnSpc>
              <a:spcAft>
                <a:spcPts val="0"/>
              </a:spcAft>
            </a:pPr>
            <a:r>
              <a:rPr lang="cs-CZ" sz="3600" b="1" dirty="0"/>
              <a:t>Zaměření evaluace a evaluační úkoly a otázky</a:t>
            </a:r>
            <a:br>
              <a:rPr lang="cs-CZ" sz="3600" dirty="0"/>
            </a:br>
            <a:r>
              <a:rPr lang="cs-CZ" sz="3600" dirty="0"/>
              <a:t>(Co chceme zjistit, přehled úkolů)</a:t>
            </a:r>
            <a:endParaRPr lang="en-GB" sz="3600" dirty="0"/>
          </a:p>
        </p:txBody>
      </p:sp>
      <p:graphicFrame>
        <p:nvGraphicFramePr>
          <p:cNvPr id="3" name="Tabulka 2">
            <a:extLst>
              <a:ext uri="{FF2B5EF4-FFF2-40B4-BE49-F238E27FC236}">
                <a16:creationId xmlns:a16="http://schemas.microsoft.com/office/drawing/2014/main" id="{242EC9B1-D3F3-4890-AA18-637B9991E46C}"/>
              </a:ext>
            </a:extLst>
          </p:cNvPr>
          <p:cNvGraphicFramePr>
            <a:graphicFrameLocks noGrp="1"/>
          </p:cNvGraphicFramePr>
          <p:nvPr/>
        </p:nvGraphicFramePr>
        <p:xfrm>
          <a:off x="1055688" y="1988839"/>
          <a:ext cx="10836956" cy="4320481"/>
        </p:xfrm>
        <a:graphic>
          <a:graphicData uri="http://schemas.openxmlformats.org/drawingml/2006/table">
            <a:tbl>
              <a:tblPr firstRow="1" firstCol="1" bandRow="1" bandCol="1">
                <a:tableStyleId>{2D5ABB26-0587-4C30-8999-92F81FD0307C}</a:tableStyleId>
              </a:tblPr>
              <a:tblGrid>
                <a:gridCol w="10836956">
                  <a:extLst>
                    <a:ext uri="{9D8B030D-6E8A-4147-A177-3AD203B41FA5}">
                      <a16:colId xmlns:a16="http://schemas.microsoft.com/office/drawing/2014/main" val="2624354027"/>
                    </a:ext>
                  </a:extLst>
                </a:gridCol>
              </a:tblGrid>
              <a:tr h="4320481">
                <a:tc>
                  <a:txBody>
                    <a:bodyPr/>
                    <a:lstStyle/>
                    <a:p>
                      <a:pPr algn="l" defTabSz="914400" rtl="0" eaLnBrk="1" latinLnBrk="0" hangingPunct="1">
                        <a:lnSpc>
                          <a:spcPct val="115000"/>
                        </a:lnSpc>
                        <a:spcAft>
                          <a:spcPts val="0"/>
                        </a:spcAft>
                      </a:pPr>
                      <a:r>
                        <a:rPr lang="cs-CZ" sz="1800" b="1" kern="1200" dirty="0">
                          <a:solidFill>
                            <a:schemeClr val="tx1"/>
                          </a:solidFill>
                          <a:effectLst/>
                          <a:latin typeface="Calibri" panose="020F0502020204030204" pitchFamily="34" charset="0"/>
                          <a:ea typeface="+mn-ea"/>
                          <a:cs typeface="Calibri" panose="020F0502020204030204" pitchFamily="34" charset="0"/>
                        </a:rPr>
                        <a:t>Čeho se vyvarovat</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Nepište o metodách, pokud jim sami dobře nerozumíte. </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Nevyžadujte nutně „svoji oblíbenou metodu“ – to co hledáte je „vhodná metoda“. Vhodnost záleží na kontextu – jak na zkoumané intervenci, tak na zkušenostech a preferencích evaluátora.</a:t>
                      </a:r>
                    </a:p>
                    <a:p>
                      <a:pPr marL="742950" lvl="1" indent="-285750" algn="l" defTabSz="914400" rtl="0" eaLnBrk="1" latinLnBrk="0" hangingPunct="1">
                        <a:lnSpc>
                          <a:spcPct val="115000"/>
                        </a:lnSpc>
                        <a:spcAft>
                          <a:spcPts val="0"/>
                        </a:spcAft>
                        <a:buFont typeface="Symbol" panose="05050102010706020507" pitchFamily="18" charset="2"/>
                        <a:buChar char=""/>
                      </a:pPr>
                      <a:r>
                        <a:rPr lang="cs-CZ" sz="1800" kern="1200" dirty="0">
                          <a:solidFill>
                            <a:schemeClr val="tx1"/>
                          </a:solidFill>
                          <a:effectLst/>
                          <a:latin typeface="Calibri" panose="020F0502020204030204" pitchFamily="34" charset="0"/>
                          <a:ea typeface="+mn-ea"/>
                          <a:cs typeface="Calibri" panose="020F0502020204030204" pitchFamily="34" charset="0"/>
                        </a:rPr>
                        <a:t>Neomezujte se na dotazníky a </a:t>
                      </a:r>
                      <a:r>
                        <a:rPr lang="cs-CZ" sz="1800" kern="1200" dirty="0" err="1">
                          <a:solidFill>
                            <a:schemeClr val="tx1"/>
                          </a:solidFill>
                          <a:effectLst/>
                          <a:latin typeface="Calibri" panose="020F0502020204030204" pitchFamily="34" charset="0"/>
                          <a:ea typeface="+mn-ea"/>
                          <a:cs typeface="Calibri" panose="020F0502020204030204" pitchFamily="34" charset="0"/>
                        </a:rPr>
                        <a:t>fokusní</a:t>
                      </a:r>
                      <a:r>
                        <a:rPr lang="cs-CZ" sz="1800" kern="1200" dirty="0">
                          <a:solidFill>
                            <a:schemeClr val="tx1"/>
                          </a:solidFill>
                          <a:effectLst/>
                          <a:latin typeface="Calibri" panose="020F0502020204030204" pitchFamily="34" charset="0"/>
                          <a:ea typeface="+mn-ea"/>
                          <a:cs typeface="Calibri" panose="020F0502020204030204" pitchFamily="34" charset="0"/>
                        </a:rPr>
                        <a:t> skupiny. Je mnohem, mnohem více metod, které často budou vhodnější.</a:t>
                      </a:r>
                    </a:p>
                  </a:txBody>
                  <a:tcPr marL="68580" marR="68580" marT="0" marB="0"/>
                </a:tc>
                <a:extLst>
                  <a:ext uri="{0D108BD9-81ED-4DB2-BD59-A6C34878D82A}">
                    <a16:rowId xmlns:a16="http://schemas.microsoft.com/office/drawing/2014/main" val="3245438957"/>
                  </a:ext>
                </a:extLst>
              </a:tr>
            </a:tbl>
          </a:graphicData>
        </a:graphic>
      </p:graphicFrame>
      <p:pic>
        <p:nvPicPr>
          <p:cNvPr id="5" name="Picture 2" descr="https://cdn-icons-png.flaticon.com/512/1548/1548205.png">
            <a:extLst>
              <a:ext uri="{FF2B5EF4-FFF2-40B4-BE49-F238E27FC236}">
                <a16:creationId xmlns:a16="http://schemas.microsoft.com/office/drawing/2014/main" id="{EE4A22AB-EA67-40A6-BAE2-323C71A8C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9871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6F0AD982-683E-4CC0-9F6B-D7393C89DED0}"/>
              </a:ext>
            </a:extLst>
          </p:cNvPr>
          <p:cNvSpPr txBox="1"/>
          <p:nvPr/>
        </p:nvSpPr>
        <p:spPr>
          <a:xfrm rot="16200000">
            <a:off x="-499469" y="4634481"/>
            <a:ext cx="2317612" cy="646331"/>
          </a:xfrm>
          <a:prstGeom prst="rect">
            <a:avLst/>
          </a:prstGeom>
          <a:noFill/>
        </p:spPr>
        <p:txBody>
          <a:bodyPr wrap="square" rtlCol="0">
            <a:spAutoFit/>
          </a:bodyPr>
          <a:lstStyle/>
          <a:p>
            <a:pPr algn="ctr"/>
            <a:r>
              <a:rPr lang="cs-CZ" sz="3600" dirty="0">
                <a:solidFill>
                  <a:srgbClr val="C00000"/>
                </a:solidFill>
                <a:latin typeface="Calibri" panose="020F0502020204030204" pitchFamily="34" charset="0"/>
                <a:cs typeface="Calibri" panose="020F0502020204030204" pitchFamily="34" charset="0"/>
              </a:rPr>
              <a:t>Metody</a:t>
            </a:r>
            <a:endParaRPr lang="en-GB" sz="3600" dirty="0">
              <a:solidFill>
                <a:srgbClr val="C00000"/>
              </a:solidFill>
              <a:latin typeface="Calibri" panose="020F0502020204030204" pitchFamily="34" charset="0"/>
              <a:cs typeface="Calibri" panose="020F0502020204030204" pitchFamily="34" charset="0"/>
            </a:endParaRPr>
          </a:p>
        </p:txBody>
      </p:sp>
      <p:pic>
        <p:nvPicPr>
          <p:cNvPr id="9" name="Picture 4" descr="https://cdn-icons-png.flaticon.com/512/2576/2576686.png">
            <a:extLst>
              <a:ext uri="{FF2B5EF4-FFF2-40B4-BE49-F238E27FC236}">
                <a16:creationId xmlns:a16="http://schemas.microsoft.com/office/drawing/2014/main" id="{EC4017DA-12A9-41AB-8BBE-156956F4E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7" y="2456892"/>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1">
            <a:extLst>
              <a:ext uri="{FF2B5EF4-FFF2-40B4-BE49-F238E27FC236}">
                <a16:creationId xmlns:a16="http://schemas.microsoft.com/office/drawing/2014/main" id="{12534A64-2FA4-D694-7F87-A93BFB7CA5D6}"/>
              </a:ext>
            </a:extLst>
          </p:cNvPr>
          <p:cNvSpPr txBox="1">
            <a:spLocks/>
          </p:cNvSpPr>
          <p:nvPr/>
        </p:nvSpPr>
        <p:spPr>
          <a:xfrm>
            <a:off x="11416844" y="6350511"/>
            <a:ext cx="547808" cy="34966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13577B-3826-4951-8650-B862D878984C}" type="slidenum">
              <a:rPr lang="cs-CZ" sz="1200" b="1">
                <a:latin typeface="Calibri" panose="020F0502020204030204" pitchFamily="34" charset="0"/>
                <a:cs typeface="Calibri" panose="020F0502020204030204" pitchFamily="34" charset="0"/>
              </a:rPr>
              <a:pPr algn="r"/>
              <a:t>9</a:t>
            </a:fld>
            <a:endParaRPr lang="cs-CZ" sz="1200" b="1" dirty="0">
              <a:latin typeface="Calibri" panose="020F0502020204030204" pitchFamily="34" charset="0"/>
              <a:cs typeface="Calibri" panose="020F0502020204030204" pitchFamily="34" charset="0"/>
            </a:endParaRPr>
          </a:p>
        </p:txBody>
      </p:sp>
      <p:sp>
        <p:nvSpPr>
          <p:cNvPr id="10" name="Obdélník 9">
            <a:extLst>
              <a:ext uri="{FF2B5EF4-FFF2-40B4-BE49-F238E27FC236}">
                <a16:creationId xmlns:a16="http://schemas.microsoft.com/office/drawing/2014/main" id="{885E7161-0734-4AA1-97A3-3DDDA0E69BFF}"/>
              </a:ext>
            </a:extLst>
          </p:cNvPr>
          <p:cNvSpPr/>
          <p:nvPr/>
        </p:nvSpPr>
        <p:spPr>
          <a:xfrm>
            <a:off x="10380476" y="0"/>
            <a:ext cx="1811524" cy="1304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latin typeface="Calibri" panose="020F0502020204030204" pitchFamily="34" charset="0"/>
                <a:cs typeface="Calibri" panose="020F0502020204030204" pitchFamily="34" charset="0"/>
              </a:rPr>
              <a:t>Něco navíc podrobněji</a:t>
            </a:r>
            <a:endParaRPr lang="en-GB"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741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8795</TotalTime>
  <Words>5885</Words>
  <Application>Microsoft Office PowerPoint</Application>
  <PresentationFormat>Širokoúhlá obrazovka</PresentationFormat>
  <Paragraphs>564</Paragraphs>
  <Slides>55</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55</vt:i4>
      </vt:variant>
    </vt:vector>
  </HeadingPairs>
  <TitlesOfParts>
    <vt:vector size="62" baseType="lpstr">
      <vt:lpstr>SimSun</vt:lpstr>
      <vt:lpstr>Arial</vt:lpstr>
      <vt:lpstr>Calibri</vt:lpstr>
      <vt:lpstr>Impact</vt:lpstr>
      <vt:lpstr>Symbol</vt:lpstr>
      <vt:lpstr>Times New Roman</vt:lpstr>
      <vt:lpstr>NewsPrint</vt:lpstr>
      <vt:lpstr>Úvod do evaluací</vt:lpstr>
      <vt:lpstr>Blok čtvrtý Příprava evaluace, zkušenosti z praxe 15.45 – 17.15</vt:lpstr>
      <vt:lpstr>Na zadávačce záleží</vt:lpstr>
      <vt:lpstr>Typický obsah zadávačky</vt:lpstr>
      <vt:lpstr>Kontext a účel evaluace  (Příprava scény, úvod do tématu)</vt:lpstr>
      <vt:lpstr>Zaměření evaluace a evaluační úkoly a otázky (Co chceme zjistit, přehled úkolů)</vt:lpstr>
      <vt:lpstr>Zaměření evaluace a evaluační úkoly a otázky (Co chceme zjistit, přehled úkolů)</vt:lpstr>
      <vt:lpstr>Zaměření evaluace a evaluační úkoly a otázky (Co chceme zjistit, přehled úkolů)</vt:lpstr>
      <vt:lpstr>Zaměření evaluace a evaluační úkoly a otázky (Co chceme zjistit, přehled úkolů)</vt:lpstr>
      <vt:lpstr>Zaměření evaluace a evaluační úkoly a otázky (Co chceme zjistit, přehled úkolů)</vt:lpstr>
      <vt:lpstr>Zaměření evaluace a evaluační úkoly a otázky (Co chceme zjistit, přehled úkolů)</vt:lpstr>
      <vt:lpstr>Harmonogram, výstupy, řízení kvality  (Základní praktické a důležité informace)</vt:lpstr>
      <vt:lpstr>Harmonogram, výstupy, řízení kvality  (Základní praktické a důležité informace)</vt:lpstr>
      <vt:lpstr>Literatura a zdroje  (Odkazy na relevantní informace)</vt:lpstr>
      <vt:lpstr>Očekávaná hodnota zakázky</vt:lpstr>
      <vt:lpstr>Kvalifikační kritéria</vt:lpstr>
      <vt:lpstr>Hodnoticí kritéria</vt:lpstr>
      <vt:lpstr>Hodnoticí kritéria</vt:lpstr>
      <vt:lpstr>Hodnoticí kritéria</vt:lpstr>
      <vt:lpstr>Hodnoticí kritéria – Příklad 1</vt:lpstr>
      <vt:lpstr>Hodnoticí kritéria – Příklad 1</vt:lpstr>
      <vt:lpstr>Hodnoticí kritéria – Příklad 2</vt:lpstr>
      <vt:lpstr>Hodnoticí kritéria – Příklad 2</vt:lpstr>
      <vt:lpstr>Kvalita plnění – varianta s „domácím úkolem“ (příklad 3)</vt:lpstr>
      <vt:lpstr>Kvalita plnění – varianta s „domácím úkolem“ (příklad 4)</vt:lpstr>
      <vt:lpstr>Varianta nabídky celkového řešení (příklad 5)</vt:lpstr>
      <vt:lpstr>Varianta nabídky celkového řešení (příklad 5)</vt:lpstr>
      <vt:lpstr>Kvalita plnění – varianta pohovor (příklad 6)</vt:lpstr>
      <vt:lpstr>Hodnoticí kritéria – Příklad 7</vt:lpstr>
      <vt:lpstr>Hodnoticí kritéria – Příklad 7</vt:lpstr>
      <vt:lpstr>Hodnoticí kritéria – Příklad 7</vt:lpstr>
      <vt:lpstr>Hodnoticí kritéria – to nejdůležitější</vt:lpstr>
      <vt:lpstr>Prezentace aplikace PowerPoint</vt:lpstr>
      <vt:lpstr>Pozor na vztah mezi kvalitou, časem a rozpočtem</vt:lpstr>
      <vt:lpstr>Interní evaluace</vt:lpstr>
      <vt:lpstr>Externí evaluace</vt:lpstr>
      <vt:lpstr>Obvyklé problémy při zadávání evaluací</vt:lpstr>
      <vt:lpstr>Nezávislost evaluace</vt:lpstr>
      <vt:lpstr>Jak lépe na závěr evaluace</vt:lpstr>
      <vt:lpstr>Prezentace aplikace PowerPoint</vt:lpstr>
      <vt:lpstr>Spolupráce s evaluátory</vt:lpstr>
      <vt:lpstr>Co nejčastěji potřebuje evaluátor:</vt:lpstr>
      <vt:lpstr>Obvyklé dokumenty v rámci evaluační zakázky</vt:lpstr>
      <vt:lpstr>Obvyklé problémy a chyby</vt:lpstr>
      <vt:lpstr>Alternativní výstupy evaluace</vt:lpstr>
      <vt:lpstr>Prezentace aplikace PowerPoint</vt:lpstr>
      <vt:lpstr>Diskuze – co fungovalo a co ne – prostor pro sdílení úspěchů, problémů, otázek i neúspěchů</vt:lpstr>
      <vt:lpstr>Prezentace aplikace PowerPoint</vt:lpstr>
      <vt:lpstr>Prezentace aplikace PowerPoint</vt:lpstr>
      <vt:lpstr>Prezentace aplikace PowerPoint</vt:lpstr>
      <vt:lpstr>Etický kodex evaluátora (ČES)</vt:lpstr>
      <vt:lpstr>Etický kodex evaluátora (ČES)</vt:lpstr>
      <vt:lpstr>Etický kodex evaluátora (ČES)</vt:lpstr>
      <vt:lpstr>Standardy provádění evaluací (ČES)</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jremr</dc:creator>
  <cp:lastModifiedBy>Vláďa</cp:lastModifiedBy>
  <cp:revision>183</cp:revision>
  <cp:lastPrinted>2014-05-27T09:47:40Z</cp:lastPrinted>
  <dcterms:created xsi:type="dcterms:W3CDTF">2014-05-16T16:14:43Z</dcterms:created>
  <dcterms:modified xsi:type="dcterms:W3CDTF">2023-11-28T16:03:19Z</dcterms:modified>
</cp:coreProperties>
</file>